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6"/>
  </p:sldMasterIdLst>
  <p:notesMasterIdLst>
    <p:notesMasterId r:id="rId41"/>
  </p:notesMasterIdLst>
  <p:handoutMasterIdLst>
    <p:handoutMasterId r:id="rId42"/>
  </p:handoutMasterIdLst>
  <p:sldIdLst>
    <p:sldId id="256" r:id="rId7"/>
    <p:sldId id="290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91" r:id="rId33"/>
    <p:sldId id="283" r:id="rId34"/>
    <p:sldId id="284" r:id="rId35"/>
    <p:sldId id="282" r:id="rId36"/>
    <p:sldId id="285" r:id="rId37"/>
    <p:sldId id="286" r:id="rId38"/>
    <p:sldId id="287" r:id="rId39"/>
    <p:sldId id="288" r:id="rId4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HU Elina" initials="KE" lastIdx="15" clrIdx="0"/>
  <p:cmAuthor id="1" name="PILLET Monique" initials="PM" lastIdx="1" clrIdx="1"/>
  <p:cmAuthor id="2" name="GINNITY Bridget" initials="BG(D2)" lastIdx="3" clrIdx="2"/>
  <p:cmAuthor id="3" name="RODES Ana" initials="R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BC8"/>
    <a:srgbClr val="0046AD"/>
    <a:srgbClr val="E45E24"/>
    <a:srgbClr val="FF9900"/>
    <a:srgbClr val="62247E"/>
    <a:srgbClr val="D7EFFA"/>
    <a:srgbClr val="EBEB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7" autoAdjust="0"/>
    <p:restoredTop sz="73118" autoAdjust="0"/>
  </p:normalViewPr>
  <p:slideViewPr>
    <p:cSldViewPr>
      <p:cViewPr>
        <p:scale>
          <a:sx n="106" d="100"/>
          <a:sy n="106" d="100"/>
        </p:scale>
        <p:origin x="-42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92064-49F9-4CD0-AC63-6D7A4A62EB87}" type="datetimeFigureOut">
              <a:rPr lang="it-IT" smtClean="0"/>
              <a:pPr/>
              <a:t>29/12/2015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61C7D-ECF6-4CC9-AA28-78D9DB9B7F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88355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EB405-C557-469D-83F8-01C51BC8BC91}" type="datetimeFigureOut">
              <a:rPr lang="en-GB" smtClean="0"/>
              <a:pPr/>
              <a:t>29/12/2015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26A76-5F30-4617-9AAC-4F471AEB7A8D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9263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ha.europa.eu/documents/10162/13634/du_it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50654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11719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sensi del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Regolamento REACH "uso“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 qualsiasi attività svolta con una sostanza in quanto tale o in una miscela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(articolo 3 (24)):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Uso: ogni operazione di trasformazione, formulazione, consumo, immagazzinamento, conservazione, trattamento, riempimento di contenitori, trasferimento da un contenitore ad un altro, miscelazione, produzione di un articolo o di ogni altra utilizzazione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Attività industriale: si riferisce a un sito industriale, che copre una vasta gamma di produzioni.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Attività professionale: include artigiani e fornitori di servizi che possono o non possono avere un luogo di lavoro/officina fissi.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Esempi di tali utilizzatori sono pavimentatori, imprese di pulizia mobili, pittori professionisti, imprese edili, agricoltori e gli utilizzatori di lubrificanti per attrezzature come motoseghe.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Nota: i termini "industriale" e "professionale" sono utilizzati negli strumenti per la stima dell'esposizione per riflettere il livello di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igiene occupazionale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 viene attuata.</a:t>
            </a:r>
          </a:p>
          <a:p>
            <a:pPr marL="228600" indent="-228600" eaLnBrk="1" hangingPunct="1">
              <a:defRPr/>
            </a:pPr>
            <a:endParaRPr lang="fi-FI" alt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8619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ulteriori informazioni sulla formulazione,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consultare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http://echa.europa.eu/regulations/reach/downstream-users/who-is-a-downstream-user/formulators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 eaLnBrk="1" hangingPunct="1"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8619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8619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 cosa è un articolo secondo il regolamento REACH?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L’Articolo 3 punto 3 del Regolamento REACH definisce un articolo come "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oggetto a cui sono dati durante la produzione una forma, una superficie o un disegno particolare che ne determinano la funzione in misura maggiore della sua composizione chimica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Per gli esempi consultare la Sezione 2.4 della Guida alle sostanze presenti negli articoli (http://echa.europa.eu/documents/10162/13632/articles_en.pdf).</a:t>
            </a:r>
          </a:p>
          <a:p>
            <a:pPr marL="228600" indent="-228600" eaLnBrk="1" hangingPunct="1">
              <a:defRPr/>
            </a:pPr>
            <a:endParaRPr lang="fi-FI" altLang="en-US" b="1" dirty="0" smtClean="0"/>
          </a:p>
          <a:p>
            <a:pPr marL="228600" indent="-228600" eaLnBrk="1" hangingPunct="1"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8619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 cosa è un rappresentante esclusivo?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sostanze importate nell'UE in quanto tali o in miscele o a determinate condizioni, in articoli, devono essere registrate dai loro importatori UE. Questo implica che ogni singolo importatore debba registrare la sostanza o le sostanze che importa.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Tuttavia, in ambito REACH, una persona fisica o giuridica stabilita al di fuori dell'UE, che fabbrica una sostanza, formula una miscela o produce un articolo può designare un rappresentante esclusivo per effettuare la registrazione richiesta della sostanza che viene importata (in quanto tale, in un miscela o in un articolo) nell’ UE (articolo 8 (1)).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Quando viene nominato un rappresentante esclusivo, gli importatori dell'UE all'interno della stessa catena di approvvigionamento, sono sollevati dai loro obblighi di registrazione e sono considerati utilizzatori a valle.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 notato che il Regolamento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 si applica nel SEE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 comprende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l'UE,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Norvegia, l’Islanda e il Liechtenstein. Ciò significa che le importazioni da questi Paesi non sono considerate importazioni ai fini del Regolamento REACH. Un importatore di una sostanza da Islanda, Liechtenstein o Norvegia è semplicemente considerato come un distributore o utilizzatore a valle.</a:t>
            </a:r>
          </a:p>
          <a:p>
            <a:pPr>
              <a:defRPr/>
            </a:pPr>
            <a:endParaRPr lang="en-GB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8619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 sono i distributori?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Immagazzinano e immettono (sostanze in quanto tali o in miscele) sul mercato.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Una persona che esclusivamente immagazzina e immette articoli sul mercato per conto terzi non è un distributore secondo la definizione nel Regolamento REACH.</a:t>
            </a:r>
          </a:p>
          <a:p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 sono gli obblighi principali dei distributori?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l'obbligo principale in ambito REACH è quello di trasmettere informazioni sui prodotti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distribuiti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attore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 catena di approvvigionamento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altro, inclusa la scheda di dati di sicurezza per le sostanze e le miscele.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Inoltre, vi è un obbligo per il quale alcune informazioni devono essere fornite per le sostanze, le miscele o gli articoli quando non è richiesta una scheda di dati di sicurezza.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Consultare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l'Appendice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della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gli utilizzatori a valle per ulteriori informazioni sui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distributori.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GB" altLang="en-US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8619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altLang="en-US" b="1" dirty="0" smtClean="0">
                <a:ea typeface="ＭＳ Ｐゴシック" pitchFamily="34" charset="-128"/>
                <a:cs typeface="Arial" charset="0"/>
              </a:rPr>
              <a:t>Nota sull’importazione:</a:t>
            </a:r>
            <a:r>
              <a:rPr lang="fi-FI" altLang="en-US" b="1" baseline="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fi-FI" altLang="en-US" b="0" baseline="0" dirty="0" smtClean="0">
                <a:ea typeface="ＭＳ Ｐゴシック" pitchFamily="34" charset="-128"/>
                <a:cs typeface="Arial" charset="0"/>
              </a:rPr>
              <a:t>se è nominato un rappresentante esclusivo l’impresa (distributore) che importa è un utilizzatore a valle.  (vedi diapositiva 15)</a:t>
            </a:r>
            <a:endParaRPr lang="en-GB" altLang="en-US" dirty="0" smtClean="0">
              <a:ea typeface="ＭＳ Ｐゴシック" pitchFamily="34" charset="-128"/>
              <a:cs typeface="Arial" charset="0"/>
            </a:endParaRPr>
          </a:p>
          <a:p>
            <a:endParaRPr lang="en-GB" altLang="en-US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8619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92708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 è che predispone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fornisce informazioni lungo la catena di approvvigionamento?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Il dichiarante di una sostanza è tenuto a preparare il dossier di registrazione e, per le sostanze che sono fabbricate o importate per più di 10 tonnellate l'anno, a includere anche la relazione sulla sicurezza chimica (CSR).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Il dichiarante è tenuto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valutare l'uso della sostanza durante tutto il suo ciclo di vita. Pertanto, come primo passo,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bisogno di raccogliere informazioni sugli usi della propria sostanza lungo la catena di approvvigionamento, ad esempio, dai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clienti.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Il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dossier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registrazione e il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CSR documentano le condizioni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uso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sicuro della sostanza.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 scenari di esposizione sono stati introdotti con il Regolamento REACH e documentano le condizioni di utilizzo sicuro per usi o gruppi di usi specifici.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Il CSR rimane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all'ECHA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mentre la scheda di dati di sicurezza, che dovrebbe contenere informazioni coerenti con il CSR, è il veicolo per comunicare le informazioni sulla sicurezza d'uso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catena di approvvigionamento.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Le schede di dati di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sicurezza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possono includere scenari di esposizione. Gli scenari d'esposizione ai fini della comunicazione dovrebbero essere più semplici degli scenari di esposizione presentati all'ECHA  e dovrebbero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descrivere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modo chiaro le condizioni operative e le misure di gestione del rischio che comportano l'uso sicuro di tale sostanza. Si raccomanda l'uso di formati e frasi standard.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L’ECHA ha pubblicato i modelli commentati e esempi illustrativi sugli scenari di esposizione per la comunicazione (http://echa.europa.eu/support/guidance-on-reach-and-clp-implementation/formats)</a:t>
            </a:r>
          </a:p>
          <a:p>
            <a:pPr>
              <a:defRPr/>
            </a:pPr>
            <a:endParaRPr lang="fi-FI" altLang="en-US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Comunicare gli usi ai registranti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Gli utilizzatori a valle hanno il diritto di informare i loro usi ai dichiaranti al fine di includerli nel CSR del registrante. Quest’ultimo, tuttavia, può decidere di non utilizzarli.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Il flusso di informazioni è gestito più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efficacemente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associazioni di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 hanno messo a punto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mappe d’uso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 contengono gli usi tipici e le condizioni d'uso nel loro settore. Come primo passo le singole società devono contattare la loro 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associazione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settore.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Quando vi è la necessità di informare direttamente un dichiarante circa il proprio uso dovrebbero essere utilizzati modelli armonizzati al fine di uniformare il flusso di comunicazione. Questi sono spesso chiamati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mappe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d’uso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Le aziende dovrebbero attivarsi sin da ora per quanto riguarda le sostanze che devono essere registrate nel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2018.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obblighi relativi alla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comunicazione all’interno della catena di approvvigionamento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 nel titolo IV del Regolamento REACH. Il formato o il contenuto di una scheda di dati di sicurezza sono specificati nell'Allegato II. Una descrizione non ufficiale delle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dati di sicurezza, degli scenari di esposizione 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cosa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fare quando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ricevono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può consultare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all’indirizzo: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view.pagetiger.com/ECHAeGuide1-1/Issue1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  <a:p>
            <a:r>
              <a:rPr lang="it-IT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Candidate </a:t>
            </a:r>
            <a:r>
              <a:rPr lang="it-IT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le sostanze che destano preoccupazione per la salute umana e/o per l'ambiente possono essere identificate 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successivamente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regolate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far sì che i rischi connessi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all'uso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queste sostanze siano adeguatamente controllati. Uno dei meccanismi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previsti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 REACH è l'autorizzazione. Una sostanza identificata come una sostanza estremamente preoccupante (SVHC) è inserita nella 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Candidate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 è il primo passo della procedura di autorizzazione. 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Vedi: 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www.echa.europa.eu/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candidate-list-table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PBT/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vPvB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persistenti,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bioaccumulabili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tossiche o molto persistenti e molto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bioaccumulabili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</a:t>
            </a:r>
            <a:r>
              <a:rPr lang="it-IT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fornitore è tenuto 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predisporre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scenari di esposizione pertinenti alla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sostanza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registrata come pericolosa. Per una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miscela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fornitore può comunicare le informazioni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in: 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un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allegato contenente informazioni sull'uso sicuro della miscela oppure </a:t>
            </a:r>
          </a:p>
          <a:p>
            <a:pPr lvl="0" algn="just">
              <a:buFontTx/>
              <a:buChar char="-"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 principale della SDS o può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predisporre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scenario di esposizione per le sostanze contenute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nella miscela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attraverso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SDS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PBT / </a:t>
            </a:r>
            <a:r>
              <a:rPr lang="it-IT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vPvB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persistenti,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bioaccumulabili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tossiche o molto persistenti e molto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bioaccumulabili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E’ utile notare che si è tenuti ad individuare e applicare le misure adeguate contenute nella SDS ma si è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anche tenuti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 attuare le misure previste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scenario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esposizione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intraprendere azioni alternative. Pertanto è necessario controllare attentamente gli scenari di esposizione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Cosa</a:t>
            </a:r>
            <a:r>
              <a:rPr lang="it-IT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verificare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nello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scenario d'esposizione: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che l'uso sia coperto (= che il dichiarante/fornitore abbia valutato le condizioni di uso sicuro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vostre condizioni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rientrino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 limiti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scenario d'esposizione per tale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uso.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questo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 è il caso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è necessario intraprendere azioni alternative, ad esempio: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chiedere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fornitore di includere il proprio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uso;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modificare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condizioni/misure operative di gestione del rischio così che esse siano coperte dallo scenario di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esposizione;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preparare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relazione sulla sicurezza chimica per gli utilizzatori a valle (DU CSR) per tale uso o per le vostre condizioni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d'uso;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cambiare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fornitore.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descrittori d’uso (PROC, ERC, PC ecc.) sono utilizzati come codici per descrivere gli usi, compresi gli obiettivi e le attività in modo armonizzato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Uno scenario d'esposizione può essere suddiviso in una serie di scenari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contributivi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 esempio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scenario per l'uso industriale di rivestimenti può avere un CS per l'ambiente e diversi CS per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lavoratori (per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ogni  diversa attività di spruzzatura, spazzolatura, trasferimento, ecc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Possono essere incluse informazioni più dettagliate: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-sulle stime dell'esposizione per ogni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attività;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-sul rapporto di caratterizzazione del rischio (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esposizione/livello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non effetto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-su come verificare che l'uso sia coperto (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opzione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dello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scaling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fi-FI" alt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11951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sostanze con caratteristiche di pericolosità possono essere preoccupanti per la salute umana e/o per l'ambiente. Le Autorità hanno lo scopo di identificare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sostanze per assicurarsi che i rischi associati al loro uso siano adeguatamente controllati.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opzioni di gestione del rischio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ambito REACH/CLP sono l’autorizzazione, la restrizione e la classificazione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 etichettatura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armonizzate. Una sostanza identificata come una sostanza estremamente preoccupante (SVHC) è inserita nella 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Candidate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 è il primo passo verso la procedura di autorizzazione. </a:t>
            </a:r>
          </a:p>
          <a:p>
            <a:pPr algn="just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Vedi http://www.echa.europa.eu/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candidate-list-table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L’UE ha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posto l’obiettivo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includere entro il 2020 tutte le sostanze attualmente conosciute come estremamente preoccupanti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nella 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Candidate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così come previsto nella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“Roadmap SVHC”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www.echa.europa.eu/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addressing-chemicals-of-concern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substances-of-potential-concern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 utilizzatori a valle sono incoraggiati a seguire questo processo per dare il loro contributo durante le diverse fasi di consultazione per l'autorizzazione, la restrizione e i processi di classificazione ed etichettatura armonizzate.</a:t>
            </a:r>
          </a:p>
          <a:p>
            <a:pPr algn="just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buon punto di partenza è la PACT  (Strumento per il coordinamento delle attività).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elenca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sostanze per le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quali,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partire da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febbraio 2013, un’analisi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 migliore opzione di gestione del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rischio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(RMOA) è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fase di sviluppo o è stata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completata.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http://echa.europa.eu/addressing-chemicals-of-concern/substances-of-potential-concern/svhc-roadmap-implementation-plan/pact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06806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principali obblighi degli utilizzatori a valle sono specificati nel titolo V del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Regolamento REACH.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un uso non è coperto nello scenario d'esposizione, l'utilizzatore a valle dovrebbe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avviare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azioni appropriate, come ad esempio: chiedere al suo fornitore di includere l'uso; cambiare fornitore; sostituire la sostanza o il processo; predisporre una relazione sulla sicurezza chimica. </a:t>
            </a:r>
          </a:p>
          <a:p>
            <a:pPr algn="just"/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ulteriori informazioni vedi le Guide sulle Schede di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Sicurezza o la Guida pratica 13 "Come gli utilizzatori a valle possono essere in grado di gestire scenari di esposizione"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Questa presentazione offre una panoramica generale e l'introduzione di elementi chiave relativi agli utilizzatori a valle e si rivolge a una vasta gamma di pubblico, compresi gli amministratori, i lavoratori, responsabili del settore sicurezza, ambiente e salute, gruppi industriali, Autorità nazionali e locali, ecc.</a:t>
            </a:r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19739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maggiori informazioni sulle sostanze presenti negli articoli vedere la guida in pillole: http://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echa.europa.eu/documents/10162/13632/nutshell_guidance_articles2_en.pdf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alt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 obblighi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fornitore sono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specificati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 Regolamento CLP 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 titolo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 del Regolamento REACH. Il formato della SDS è specificato nell'allegato II del Regolamento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REACH.</a:t>
            </a: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fine di aiutare gli utilizzatori a valle a trovare informazioni utili sul sito web, l'ECHA ha pubblicato una mappa interattiva che visualizza le informazioni chiave. I box con testo sottolineato sono collegamenti tramite i quali si può arrivare rapidamente alla pagina desiderata.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ulteriori informazioni </a:t>
            </a:r>
            <a:r>
              <a:rPr lang="it-IT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generali </a:t>
            </a:r>
            <a:r>
              <a:rPr lang="it-IT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 Regolamenti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 e CLP, consultare la homepage del sito web dell'ECHA all'indirizzo www.echa.europa.eu</a:t>
            </a: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9835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0191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14515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I fascicoli di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registrazione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le sostanze fabbricate o importate in quantità superiori a 1 tonnellata/anno sono trasmessi dalle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imprese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all'ECHA. 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dossier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contengono la classificazione, le informazioni sugli usi, le proprietà della sostanza ecc.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le sostanze registrate in quantità superiori a 10 tonnellate/anno è prevista anche una valutazione dei pericoli e dei rischi, che viene inclusa nella relazione sulla sicurezza chimica (CSR).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La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valutazione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parte dell'ECHA e degli Stati membri comprende l'esame delle proposte di sperimentazione, al fine di evitare esperimenti inutili sugli animali vertebrati. Inoltre riguarda il controllo di conformità dei fascicoli di registrazione e la valutazione delle sostanze che costituiscono due processi distinti. Il controllo di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conformità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fascicolo costituisce un controllo di qualità dei fascicoli di registrazione da parte delle Autorità e almeno il 5%  dei dossier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ogni fascia di tonnellaggio viene esaminato da parte dell'ECHA. La valutazione della sostanza è un processo svolto dalle Autorità degli Stati membri e ha l’obiettivo di chiarire se una sostanza presenti un rischio per la salute umana o per l'ambiente e se sono necessarie ulteriori azioni. Il punto di partenza è l'informazione contenuta nel fascicolo di registrazione di tale sostanza ma lo Stato membro può richiedere ulteriori informazioni sulla sostanza al di là degli obblighi di informazione previsti dal Regolamento REACH.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L’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autorizzazione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restrizione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la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classificazione armonizzata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costituiscono le opzioni di gestione del rischio. 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comunicazione nella catena di approvvigionamento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 un elemento vitale per l'uso sicuro delle sostanze chimiche.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(Consultare la “Guida per gli utilizzatori a valle”, sezione 1 per una panoramica del processo REACH dal punto di vista degli utilizzatori a valle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http://echa.europa.eu/documents/10162/13634/du_it.pdf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495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Classificazione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è stato realizzato un Inventario delle classificazioni che contiene informazioni su oltre 100.000 sostanze, derivanti da oltre 6 milioni di notifiche.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Armonizzazione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la maggior parte delle sostanze e tutte le miscele sono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autoclassificate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 sempre più sostanze pericolose presentano una classificazione armonizzata a livello UE.</a:t>
            </a:r>
          </a:p>
          <a:p>
            <a:pPr marL="228600" indent="-228600">
              <a:buFontTx/>
              <a:buNone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4954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Un’impresa può assumere, in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base ai Regolamenti R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CLP, più ruoli. I possibili ruoli per un‘impresa sono: fabbricante, importatore, utilizzatore a valle e distributore (Consultare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sezione 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Downstream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Guidance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http://echa.europa.eu/documents/10162/13634/du_en.pdf)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 notato che il Regolamento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 si applica nello Spazio Economico Europeo (SEE)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 comprende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l'UE,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Norvegia, l’Islanda e il Liechtenstein. Ciò significa che le importazioni da questi Paesi non sono considerate importazioni ai fini del Regolamento REACH. Un importatore di una sostanza da Islanda, Liechtenstein o Norvegia è semplicemente considerato come un distributore o utilizzatore a valle.</a:t>
            </a:r>
          </a:p>
          <a:p>
            <a:pPr defTabSz="928688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92355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informazioni fornite nella registrazione REACH e nell'inventario delle classificazioni può aiutare 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imprese nell’essere conformi 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requisiti previsti da altre normative sulle sostanze chimiche. Allo stesso modo, le informazioni ottenute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dalle attività svolte n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ell'ambito di altre normative dell'UE, come il monitoraggio, la valutazione del rischio, ecc., possono contribuire a migliorare la qualità dei fascicoli di registrazione e le relazioni sulla sicurezza chimica.</a:t>
            </a: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26A76-5F30-4617-9AAC-4F471AEB7A8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0896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D9FF-7DCC-431C-AA47-42A1D0F05E13}" type="datetime1">
              <a:rPr lang="en-GB" smtClean="0"/>
              <a:pPr/>
              <a:t>29/12/2015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478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5654-402D-4058-A5E3-40E1281A63B4}" type="datetime1">
              <a:rPr lang="en-GB" smtClean="0"/>
              <a:pPr/>
              <a:t>29/12/2015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978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3BD3-F208-4B24-9EBE-1FDEC77788E5}" type="datetime1">
              <a:rPr lang="en-GB" smtClean="0"/>
              <a:pPr/>
              <a:t>29/12/2015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58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E814-483A-4992-B551-671C00402DFA}" type="datetime1">
              <a:rPr lang="en-GB" smtClean="0"/>
              <a:pPr/>
              <a:t>29/12/2015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BF7E9CE-8ECA-47E2-BD73-4D736B317C11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9612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A7B7-F001-4397-8A0B-C2A6C7B2AB28}" type="datetime1">
              <a:rPr lang="en-GB" smtClean="0"/>
              <a:pPr/>
              <a:t>29/12/2015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6645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06A-16B9-4E24-A4D5-6FF1AE855651}" type="datetime1">
              <a:rPr lang="en-GB" smtClean="0"/>
              <a:pPr/>
              <a:t>29/12/2015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384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1FA8-9062-43D3-B4A4-614E019E7E14}" type="datetime1">
              <a:rPr lang="en-GB" smtClean="0"/>
              <a:pPr/>
              <a:t>29/12/2015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9968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94ED-64ED-480D-A651-99DDAC98835B}" type="datetime1">
              <a:rPr lang="en-GB" smtClean="0"/>
              <a:pPr/>
              <a:t>29/12/2015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9456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E565-72E6-4D7F-BB3F-EBEAC43AB8D6}" type="datetime1">
              <a:rPr lang="en-GB" smtClean="0"/>
              <a:pPr/>
              <a:t>29/12/2015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6394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394-08E6-4CA3-91A6-CE5CF4B2B06C}" type="datetime1">
              <a:rPr lang="en-GB" smtClean="0"/>
              <a:pPr/>
              <a:t>29/12/2015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6622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2DB8-36A5-4735-93E7-EFC048832867}" type="datetime1">
              <a:rPr lang="en-GB" smtClean="0"/>
              <a:pPr/>
              <a:t>29/12/2015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1568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53E4-C8A7-4D23-B2B5-5F45E82A5FC2}" type="datetime1">
              <a:rPr lang="en-GB" smtClean="0"/>
              <a:pPr/>
              <a:t>29/12/2015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BF7E9CE-8ECA-47E2-BD73-4D736B317C11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386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48872" cy="3024336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 &amp; CLP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400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400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Presentazione</a:t>
            </a:r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600" b="1" dirty="0" err="1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tilizzatori</a:t>
            </a:r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endParaRPr lang="en-GB" sz="26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45"/>
          <a:stretch/>
        </p:blipFill>
        <p:spPr>
          <a:xfrm>
            <a:off x="4139952" y="3586990"/>
            <a:ext cx="3744416" cy="2625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</a:t>
            </a:fld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Versione del 28/12/2015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3510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secondo</a:t>
            </a:r>
            <a:b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 </a:t>
            </a:r>
            <a:r>
              <a:rPr lang="en-GB" sz="3000" b="1" dirty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CLP</a:t>
            </a:r>
            <a:endParaRPr lang="en-GB" sz="30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68960"/>
            <a:ext cx="2171429" cy="31682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69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è un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utilizzatore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(REACH/CLP)?</a:t>
            </a:r>
            <a:endParaRPr lang="en-GB" sz="28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92528"/>
            <a:ext cx="8686800" cy="32689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3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Aziende</a:t>
            </a:r>
            <a:r>
              <a:rPr lang="en-GB" sz="2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GB" sz="2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3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soggetti</a:t>
            </a:r>
            <a:r>
              <a:rPr lang="en-GB" sz="2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all’interno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dell’Unione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dello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Spazio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Economico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Europeo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r>
              <a:rPr lang="en-GB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3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usano</a:t>
            </a:r>
            <a:r>
              <a:rPr lang="en-GB" sz="2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3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2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3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 </a:t>
            </a:r>
            <a:r>
              <a:rPr lang="en-GB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quanto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tale o in </a:t>
            </a:r>
            <a:r>
              <a:rPr lang="en-GB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miscela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GB" sz="2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attività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3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industriali</a:t>
            </a:r>
            <a:r>
              <a:rPr lang="en-GB" sz="2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23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professionali</a:t>
            </a:r>
            <a:r>
              <a:rPr lang="en-GB" sz="2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2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8" y="4861488"/>
            <a:ext cx="3385284" cy="1591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48120"/>
            <a:ext cx="2736303" cy="18052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11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Formulatori</a:t>
            </a:r>
            <a:endParaRPr lang="en-GB" sz="28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340768"/>
            <a:ext cx="6851104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formulatori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producono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solito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più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nella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catena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approvvigionamento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vernici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lubrificanti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prodotti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la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pulizia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adesivi</a:t>
            </a:r>
            <a:endParaRPr lang="en-GB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20" y="330713"/>
            <a:ext cx="1693552" cy="22341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endParaRPr lang="en-GB" sz="28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9" y="3913310"/>
            <a:ext cx="2084453" cy="1732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45484"/>
            <a:ext cx="1139881" cy="1570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48204"/>
            <a:ext cx="3066035" cy="15970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24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</a:t>
            </a:r>
            <a:endParaRPr lang="en-GB" sz="28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340768"/>
            <a:ext cx="8003232" cy="2664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utilizzano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le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 non li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forniscono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più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reagenti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rivestimenti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inchiostri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chimiche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l’edilizia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per la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lavorazione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5742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endParaRPr lang="en-GB" sz="28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4323217" y="3861048"/>
            <a:ext cx="2625047" cy="2083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83" y="3861048"/>
            <a:ext cx="1364013" cy="19396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776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Produttori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articoli</a:t>
            </a:r>
            <a:endParaRPr lang="en-GB" sz="28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340768"/>
            <a:ext cx="8003232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produttori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articoli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incorporano</a:t>
            </a:r>
            <a:r>
              <a:rPr lang="en-GB" sz="22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le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articoli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in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prodotti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finiti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n-GB" sz="22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produttori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veicoli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giocattoli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gioielli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elettrodomestici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27" y="3268538"/>
            <a:ext cx="2230641" cy="2455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23" y="2996952"/>
            <a:ext cx="1911117" cy="2592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16081"/>
            <a:ext cx="2664296" cy="14159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3528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endParaRPr lang="en-GB" sz="28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Riempitori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reimportatori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importatori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rappresentanti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esclusivi</a:t>
            </a:r>
            <a:endParaRPr lang="en-GB" sz="28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endParaRPr lang="en-GB" sz="28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1477233"/>
            <a:ext cx="5184576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Riempitori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trasferiscono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un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contenitore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all’altro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(ad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reimballaggio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per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apporre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nuovo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marchio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15816" y="1340768"/>
            <a:ext cx="5400600" cy="1296144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987824" y="3046601"/>
            <a:ext cx="5184576" cy="12464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Reimportatore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quale o in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originariamente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prodotta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nell’Unione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stessa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catena di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approvvigionamento</a:t>
            </a:r>
            <a:endParaRPr lang="en-GB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15817" y="4695078"/>
            <a:ext cx="5184576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Importatore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’</a:t>
            </a:r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rappresentante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esclusivo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Paesi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UE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il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fornitore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UE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nomina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rappresentante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esclusivo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endParaRPr lang="en-GB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15816" y="2924944"/>
            <a:ext cx="5400600" cy="1296144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2915816" y="4509120"/>
            <a:ext cx="5400600" cy="1296144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32" y="1374893"/>
            <a:ext cx="985896" cy="1100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8" y="2564904"/>
            <a:ext cx="1688756" cy="17857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53" y="4457359"/>
            <a:ext cx="1663283" cy="17799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716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…NON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endParaRPr lang="en-GB" sz="28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NON è un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utilizzatore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secondo REACH/CLP?</a:t>
            </a:r>
            <a:endParaRPr lang="en-GB" sz="28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2182505"/>
            <a:ext cx="5184576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Distributore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compresi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rivenditori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immagazzina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immette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mercato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terzi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4228346"/>
            <a:ext cx="5184576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Consumatori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hanno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nessun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obbligo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rispetto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REACH e al CLP.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15816" y="2060848"/>
            <a:ext cx="5400600" cy="1296144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2915816" y="4005064"/>
            <a:ext cx="5400600" cy="1296144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0" y="2182505"/>
            <a:ext cx="1586660" cy="1019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43" y="3814217"/>
            <a:ext cx="1043206" cy="15906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605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Distributori</a:t>
            </a:r>
            <a:endParaRPr lang="en-GB" sz="28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1722874"/>
            <a:ext cx="5328592" cy="7848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Distributori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spesso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svolgono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ulteriori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attività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ricadono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negli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obblighi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imposti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Regolamenti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 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CLP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15816" y="1556792"/>
            <a:ext cx="5400600" cy="1152128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09" y="1556792"/>
            <a:ext cx="1865991" cy="11988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7824" y="3265183"/>
            <a:ext cx="5184576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oltre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ad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essere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riempitori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utilizzano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le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anche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15816" y="3099101"/>
            <a:ext cx="5400600" cy="1152128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987824" y="4782862"/>
            <a:ext cx="5184576" cy="7848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chimiche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pericolose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Paesi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UE</a:t>
            </a:r>
          </a:p>
          <a:p>
            <a:r>
              <a:rPr lang="en-GB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anche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importatori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15816" y="4616780"/>
            <a:ext cx="5400600" cy="1152128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91" y="3099101"/>
            <a:ext cx="878764" cy="1159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35" y="3099101"/>
            <a:ext cx="1032273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03" y="4503609"/>
            <a:ext cx="1620064" cy="17337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115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L’informazione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lungo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catena di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approvvigionamento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000" b="1" dirty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000" b="1" dirty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Scheda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Dati di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Sicurezza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</a:t>
            </a:r>
            <a:b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Scenario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d’esposizione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30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81359"/>
            <a:ext cx="2628984" cy="20397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230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44625"/>
            <a:ext cx="6624638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927" r="66200" b="15735"/>
          <a:stretch>
            <a:fillRect/>
          </a:stretch>
        </p:blipFill>
        <p:spPr bwMode="auto">
          <a:xfrm>
            <a:off x="2411413" y="3911600"/>
            <a:ext cx="16557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200275"/>
            <a:ext cx="441642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74"/>
          <a:stretch/>
        </p:blipFill>
        <p:spPr bwMode="auto">
          <a:xfrm>
            <a:off x="4695825" y="2205038"/>
            <a:ext cx="41973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90988"/>
            <a:ext cx="108108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comunicazione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lungo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catena di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approvvigionamento</a:t>
            </a:r>
            <a:endParaRPr lang="en-GB" sz="28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141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Scopo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presentazione</a:t>
            </a:r>
            <a:endParaRPr lang="en-GB" sz="30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9552" y="1331640"/>
            <a:ext cx="78488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Questa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presentazione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 le sue note) è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realizzata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dall’ECHA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l’Agenzia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le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chimiche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per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supportare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preparazione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presentazione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sugli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obblighi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previsti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Regolamenti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REACH e CLP per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E’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selezionare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modificare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necessario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diapositive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più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adattarle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tipologia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pubblico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tratta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consulenti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lavoratori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“salute,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sicurezza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ambiente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”,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Autorità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ecc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E’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utilizzare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diapositive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senza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ulteriori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autorizzazioni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GB" alt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Questa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presentazione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offre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breve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panoramica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sui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obblighi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degli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sulla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comunicazione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catena di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approvvigionamento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sull’impatto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destano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preoccupazione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Essa fa parte di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presentazioni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pubblicate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dell’ECHA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relative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agli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Regolamenti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REACH e CLP. Si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possono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inviare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commenti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suggerimenti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all’indirizzo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</a:t>
            </a:r>
            <a:r>
              <a:rPr lang="en-GB" altLang="en-US" sz="1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downstream_users@echa.europa.eu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</a:p>
          <a:p>
            <a:endParaRPr lang="en-GB" alt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alt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</a:t>
            </a:r>
            <a:r>
              <a:rPr lang="en-GB" alt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legali</a:t>
            </a:r>
            <a:r>
              <a:rPr lang="en-GB" alt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contenute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presentazione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costituiscono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consulenza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non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rappresentano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necessariamente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posizione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ufficiale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dell’ECHA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L’Agenzia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le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chimiche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declina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ogni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responsabilità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merito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contenuto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GB" alt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Realizzato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febbraio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2015,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Pubblicato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alt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settembre</a:t>
            </a:r>
            <a:r>
              <a:rPr lang="en-GB" alt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2015</a:t>
            </a:r>
            <a:endParaRPr lang="en-GB" alt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7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2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en-GB" sz="22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ruolo</a:t>
            </a:r>
            <a:r>
              <a:rPr lang="en-GB" sz="22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dell’utilizzatore</a:t>
            </a:r>
            <a:r>
              <a:rPr lang="en-GB" sz="22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2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22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–La </a:t>
            </a:r>
            <a:r>
              <a:rPr lang="en-GB" sz="22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comunicazione</a:t>
            </a:r>
            <a:r>
              <a:rPr lang="en-GB" sz="22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lungo</a:t>
            </a:r>
            <a:r>
              <a:rPr lang="en-GB" sz="22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catena di </a:t>
            </a:r>
            <a:r>
              <a:rPr lang="en-GB" sz="22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approvvigionamento</a:t>
            </a:r>
            <a:endParaRPr lang="en-GB" sz="22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92238"/>
            <a:ext cx="684076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927" r="66200" b="15735"/>
          <a:stretch>
            <a:fillRect/>
          </a:stretch>
        </p:blipFill>
        <p:spPr bwMode="auto">
          <a:xfrm>
            <a:off x="2195811" y="3911600"/>
            <a:ext cx="16557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132" r="-1424"/>
          <a:stretch>
            <a:fillRect/>
          </a:stretch>
        </p:blipFill>
        <p:spPr bwMode="auto">
          <a:xfrm>
            <a:off x="1745878" y="2200274"/>
            <a:ext cx="21780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39966" y="2152283"/>
            <a:ext cx="4176464" cy="32932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migliore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informazione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fornitori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traduce in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migliori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indicazioni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sull’uso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sicuro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parte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ultimi</a:t>
            </a:r>
            <a:endParaRPr lang="en-GB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dispone di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nuove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endParaRPr lang="en-GB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Pericoli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</a:t>
            </a:r>
            <a:endParaRPr lang="en-GB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Misure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inadeguate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rischio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nella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Scheda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Sicurezza</a:t>
            </a:r>
            <a:endParaRPr lang="en-GB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necessario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comunicarlo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proprio</a:t>
            </a:r>
            <a:r>
              <a:rPr lang="en-GB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fornitore</a:t>
            </a:r>
            <a:endParaRPr lang="en-GB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154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Scheda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Dati di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Sicurezza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(SDS)</a:t>
            </a:r>
            <a:endParaRPr lang="en-GB" sz="24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9208" y="1556792"/>
            <a:ext cx="8003232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Regolamento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REACH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definisce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essere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fornita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SDS</a:t>
            </a:r>
          </a:p>
          <a:p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Cosa fare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SDS</a:t>
            </a: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Cosa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dovrebbe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contenere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SDS </a:t>
            </a: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Quale è il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SDS</a:t>
            </a:r>
          </a:p>
          <a:p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dovrebbero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essere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allegati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cenari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esposizione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9208" y="4365104"/>
            <a:ext cx="8003232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classificazione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etichettatura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devono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essere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conformità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egolamento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CLP </a:t>
            </a: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le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transizione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normativa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precedente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il CLP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giugno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(per le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sullo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scaffale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giugno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64704"/>
            <a:ext cx="2880320" cy="1245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442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necessaria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Scheda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Dati di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Sicurezza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(SDS)</a:t>
            </a:r>
            <a:endParaRPr lang="en-GB" sz="24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895325" y="2860999"/>
            <a:ext cx="1051281" cy="11968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D7EFFA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616800" y="1695633"/>
            <a:ext cx="1769739" cy="1238760"/>
          </a:xfrm>
          <a:custGeom>
            <a:avLst/>
            <a:gdLst>
              <a:gd name="connsiteX0" fmla="*/ 0 w 1769739"/>
              <a:gd name="connsiteY0" fmla="*/ 206501 h 1238760"/>
              <a:gd name="connsiteX1" fmla="*/ 206501 w 1769739"/>
              <a:gd name="connsiteY1" fmla="*/ 0 h 1238760"/>
              <a:gd name="connsiteX2" fmla="*/ 1563238 w 1769739"/>
              <a:gd name="connsiteY2" fmla="*/ 0 h 1238760"/>
              <a:gd name="connsiteX3" fmla="*/ 1769739 w 1769739"/>
              <a:gd name="connsiteY3" fmla="*/ 206501 h 1238760"/>
              <a:gd name="connsiteX4" fmla="*/ 1769739 w 1769739"/>
              <a:gd name="connsiteY4" fmla="*/ 1032259 h 1238760"/>
              <a:gd name="connsiteX5" fmla="*/ 1563238 w 1769739"/>
              <a:gd name="connsiteY5" fmla="*/ 1238760 h 1238760"/>
              <a:gd name="connsiteX6" fmla="*/ 206501 w 1769739"/>
              <a:gd name="connsiteY6" fmla="*/ 1238760 h 1238760"/>
              <a:gd name="connsiteX7" fmla="*/ 0 w 1769739"/>
              <a:gd name="connsiteY7" fmla="*/ 1032259 h 1238760"/>
              <a:gd name="connsiteX8" fmla="*/ 0 w 1769739"/>
              <a:gd name="connsiteY8" fmla="*/ 206501 h 123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739" h="1238760">
                <a:moveTo>
                  <a:pt x="0" y="206501"/>
                </a:moveTo>
                <a:cubicBezTo>
                  <a:pt x="0" y="92454"/>
                  <a:pt x="92454" y="0"/>
                  <a:pt x="206501" y="0"/>
                </a:cubicBezTo>
                <a:lnTo>
                  <a:pt x="1563238" y="0"/>
                </a:lnTo>
                <a:cubicBezTo>
                  <a:pt x="1677285" y="0"/>
                  <a:pt x="1769739" y="92454"/>
                  <a:pt x="1769739" y="206501"/>
                </a:cubicBezTo>
                <a:lnTo>
                  <a:pt x="1769739" y="1032259"/>
                </a:lnTo>
                <a:cubicBezTo>
                  <a:pt x="1769739" y="1146306"/>
                  <a:pt x="1677285" y="1238760"/>
                  <a:pt x="1563238" y="1238760"/>
                </a:cubicBezTo>
                <a:lnTo>
                  <a:pt x="206501" y="1238760"/>
                </a:lnTo>
                <a:cubicBezTo>
                  <a:pt x="92454" y="1238760"/>
                  <a:pt x="0" y="1146306"/>
                  <a:pt x="0" y="1032259"/>
                </a:cubicBezTo>
                <a:lnTo>
                  <a:pt x="0" y="206501"/>
                </a:lnTo>
                <a:close/>
              </a:path>
            </a:pathLst>
          </a:custGeom>
          <a:solidFill>
            <a:srgbClr val="008BC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442" tIns="121442" rIns="121442" bIns="1214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la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miscela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pericolosa</a:t>
            </a:r>
            <a:endParaRPr lang="en-GB" sz="16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54607" y="1700808"/>
            <a:ext cx="5761809" cy="1152128"/>
          </a:xfrm>
          <a:custGeom>
            <a:avLst/>
            <a:gdLst>
              <a:gd name="connsiteX0" fmla="*/ 0 w 4268683"/>
              <a:gd name="connsiteY0" fmla="*/ 0 h 1001220"/>
              <a:gd name="connsiteX1" fmla="*/ 4268683 w 4268683"/>
              <a:gd name="connsiteY1" fmla="*/ 0 h 1001220"/>
              <a:gd name="connsiteX2" fmla="*/ 4268683 w 4268683"/>
              <a:gd name="connsiteY2" fmla="*/ 1001220 h 1001220"/>
              <a:gd name="connsiteX3" fmla="*/ 0 w 4268683"/>
              <a:gd name="connsiteY3" fmla="*/ 1001220 h 1001220"/>
              <a:gd name="connsiteX4" fmla="*/ 0 w 4268683"/>
              <a:gd name="connsiteY4" fmla="*/ 0 h 100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8683" h="1001220">
                <a:moveTo>
                  <a:pt x="0" y="0"/>
                </a:moveTo>
                <a:lnTo>
                  <a:pt x="4268683" y="0"/>
                </a:lnTo>
                <a:lnTo>
                  <a:pt x="4268683" y="1001220"/>
                </a:lnTo>
                <a:lnTo>
                  <a:pt x="0" y="1001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la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classificata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come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pericolosa</a:t>
            </a:r>
            <a:endParaRPr lang="en-GB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PBT/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vPvB</a:t>
            </a:r>
            <a:endParaRPr lang="en-GB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inclusa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nella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Candidate List</a:t>
            </a:r>
            <a:endParaRPr lang="en-GB" sz="1400" i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classificata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contiene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alcune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superano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limiti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specificati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richiesta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Bent-Up Arrow 10"/>
          <p:cNvSpPr/>
          <p:nvPr/>
        </p:nvSpPr>
        <p:spPr>
          <a:xfrm rot="5400000">
            <a:off x="2663873" y="4275643"/>
            <a:ext cx="1051281" cy="11968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D7EFFA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2195736" y="3110272"/>
            <a:ext cx="1959345" cy="1238760"/>
          </a:xfrm>
          <a:custGeom>
            <a:avLst/>
            <a:gdLst>
              <a:gd name="connsiteX0" fmla="*/ 0 w 1769739"/>
              <a:gd name="connsiteY0" fmla="*/ 206501 h 1238760"/>
              <a:gd name="connsiteX1" fmla="*/ 206501 w 1769739"/>
              <a:gd name="connsiteY1" fmla="*/ 0 h 1238760"/>
              <a:gd name="connsiteX2" fmla="*/ 1563238 w 1769739"/>
              <a:gd name="connsiteY2" fmla="*/ 0 h 1238760"/>
              <a:gd name="connsiteX3" fmla="*/ 1769739 w 1769739"/>
              <a:gd name="connsiteY3" fmla="*/ 206501 h 1238760"/>
              <a:gd name="connsiteX4" fmla="*/ 1769739 w 1769739"/>
              <a:gd name="connsiteY4" fmla="*/ 1032259 h 1238760"/>
              <a:gd name="connsiteX5" fmla="*/ 1563238 w 1769739"/>
              <a:gd name="connsiteY5" fmla="*/ 1238760 h 1238760"/>
              <a:gd name="connsiteX6" fmla="*/ 206501 w 1769739"/>
              <a:gd name="connsiteY6" fmla="*/ 1238760 h 1238760"/>
              <a:gd name="connsiteX7" fmla="*/ 0 w 1769739"/>
              <a:gd name="connsiteY7" fmla="*/ 1032259 h 1238760"/>
              <a:gd name="connsiteX8" fmla="*/ 0 w 1769739"/>
              <a:gd name="connsiteY8" fmla="*/ 206501 h 123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739" h="1238760">
                <a:moveTo>
                  <a:pt x="0" y="206501"/>
                </a:moveTo>
                <a:cubicBezTo>
                  <a:pt x="0" y="92454"/>
                  <a:pt x="92454" y="0"/>
                  <a:pt x="206501" y="0"/>
                </a:cubicBezTo>
                <a:lnTo>
                  <a:pt x="1563238" y="0"/>
                </a:lnTo>
                <a:cubicBezTo>
                  <a:pt x="1677285" y="0"/>
                  <a:pt x="1769739" y="92454"/>
                  <a:pt x="1769739" y="206501"/>
                </a:cubicBezTo>
                <a:lnTo>
                  <a:pt x="1769739" y="1032259"/>
                </a:lnTo>
                <a:cubicBezTo>
                  <a:pt x="1769739" y="1146306"/>
                  <a:pt x="1677285" y="1238760"/>
                  <a:pt x="1563238" y="1238760"/>
                </a:cubicBezTo>
                <a:lnTo>
                  <a:pt x="206501" y="1238760"/>
                </a:lnTo>
                <a:cubicBezTo>
                  <a:pt x="92454" y="1238760"/>
                  <a:pt x="0" y="1146306"/>
                  <a:pt x="0" y="1032259"/>
                </a:cubicBezTo>
                <a:lnTo>
                  <a:pt x="0" y="206501"/>
                </a:lnTo>
                <a:close/>
              </a:path>
            </a:pathLst>
          </a:custGeom>
          <a:solidFill>
            <a:srgbClr val="008BC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442" tIns="121442" rIns="121442" bIns="1214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viene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venduta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 un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utilizzatore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endParaRPr lang="en-GB" sz="16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4283968" y="3229042"/>
            <a:ext cx="4536504" cy="1001220"/>
          </a:xfrm>
          <a:custGeom>
            <a:avLst/>
            <a:gdLst>
              <a:gd name="connsiteX0" fmla="*/ 0 w 4216309"/>
              <a:gd name="connsiteY0" fmla="*/ 0 h 1001220"/>
              <a:gd name="connsiteX1" fmla="*/ 4216309 w 4216309"/>
              <a:gd name="connsiteY1" fmla="*/ 0 h 1001220"/>
              <a:gd name="connsiteX2" fmla="*/ 4216309 w 4216309"/>
              <a:gd name="connsiteY2" fmla="*/ 1001220 h 1001220"/>
              <a:gd name="connsiteX3" fmla="*/ 0 w 4216309"/>
              <a:gd name="connsiteY3" fmla="*/ 1001220 h 1001220"/>
              <a:gd name="connsiteX4" fmla="*/ 0 w 4216309"/>
              <a:gd name="connsiteY4" fmla="*/ 0 h 100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309" h="1001220">
                <a:moveTo>
                  <a:pt x="0" y="0"/>
                </a:moveTo>
                <a:lnTo>
                  <a:pt x="4216309" y="0"/>
                </a:lnTo>
                <a:lnTo>
                  <a:pt x="4216309" y="1001220"/>
                </a:lnTo>
                <a:lnTo>
                  <a:pt x="0" y="1001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0000"/>
              <a:buChar char="••"/>
            </a:pP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SDS non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richieste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pubblico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generico</a:t>
            </a:r>
            <a:endParaRPr lang="en-GB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0000"/>
              <a:buChar char="••"/>
            </a:pP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Devono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essere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sufficienti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un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sicuro</a:t>
            </a:r>
            <a:endParaRPr lang="en-GB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808841" y="4669834"/>
            <a:ext cx="1769739" cy="1238760"/>
          </a:xfrm>
          <a:custGeom>
            <a:avLst/>
            <a:gdLst>
              <a:gd name="connsiteX0" fmla="*/ 0 w 1769739"/>
              <a:gd name="connsiteY0" fmla="*/ 206501 h 1238760"/>
              <a:gd name="connsiteX1" fmla="*/ 206501 w 1769739"/>
              <a:gd name="connsiteY1" fmla="*/ 0 h 1238760"/>
              <a:gd name="connsiteX2" fmla="*/ 1563238 w 1769739"/>
              <a:gd name="connsiteY2" fmla="*/ 0 h 1238760"/>
              <a:gd name="connsiteX3" fmla="*/ 1769739 w 1769739"/>
              <a:gd name="connsiteY3" fmla="*/ 206501 h 1238760"/>
              <a:gd name="connsiteX4" fmla="*/ 1769739 w 1769739"/>
              <a:gd name="connsiteY4" fmla="*/ 1032259 h 1238760"/>
              <a:gd name="connsiteX5" fmla="*/ 1563238 w 1769739"/>
              <a:gd name="connsiteY5" fmla="*/ 1238760 h 1238760"/>
              <a:gd name="connsiteX6" fmla="*/ 206501 w 1769739"/>
              <a:gd name="connsiteY6" fmla="*/ 1238760 h 1238760"/>
              <a:gd name="connsiteX7" fmla="*/ 0 w 1769739"/>
              <a:gd name="connsiteY7" fmla="*/ 1032259 h 1238760"/>
              <a:gd name="connsiteX8" fmla="*/ 0 w 1769739"/>
              <a:gd name="connsiteY8" fmla="*/ 206501 h 123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739" h="1238760">
                <a:moveTo>
                  <a:pt x="0" y="206501"/>
                </a:moveTo>
                <a:cubicBezTo>
                  <a:pt x="0" y="92454"/>
                  <a:pt x="92454" y="0"/>
                  <a:pt x="206501" y="0"/>
                </a:cubicBezTo>
                <a:lnTo>
                  <a:pt x="1563238" y="0"/>
                </a:lnTo>
                <a:cubicBezTo>
                  <a:pt x="1677285" y="0"/>
                  <a:pt x="1769739" y="92454"/>
                  <a:pt x="1769739" y="206501"/>
                </a:cubicBezTo>
                <a:lnTo>
                  <a:pt x="1769739" y="1032259"/>
                </a:lnTo>
                <a:cubicBezTo>
                  <a:pt x="1769739" y="1146306"/>
                  <a:pt x="1677285" y="1238760"/>
                  <a:pt x="1563238" y="1238760"/>
                </a:cubicBezTo>
                <a:lnTo>
                  <a:pt x="206501" y="1238760"/>
                </a:lnTo>
                <a:cubicBezTo>
                  <a:pt x="92454" y="1238760"/>
                  <a:pt x="0" y="1146306"/>
                  <a:pt x="0" y="1032259"/>
                </a:cubicBezTo>
                <a:lnTo>
                  <a:pt x="0" y="206501"/>
                </a:lnTo>
                <a:close/>
              </a:path>
            </a:pathLst>
          </a:custGeom>
          <a:solidFill>
            <a:srgbClr val="008BC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442" tIns="121442" rIns="121442" bIns="1214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se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viene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richiesta</a:t>
            </a:r>
            <a:endParaRPr lang="en-GB" sz="16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724128" y="4509743"/>
            <a:ext cx="3096344" cy="1619764"/>
          </a:xfrm>
          <a:custGeom>
            <a:avLst/>
            <a:gdLst>
              <a:gd name="connsiteX0" fmla="*/ 0 w 2406706"/>
              <a:gd name="connsiteY0" fmla="*/ 0 h 1619764"/>
              <a:gd name="connsiteX1" fmla="*/ 2406706 w 2406706"/>
              <a:gd name="connsiteY1" fmla="*/ 0 h 1619764"/>
              <a:gd name="connsiteX2" fmla="*/ 2406706 w 2406706"/>
              <a:gd name="connsiteY2" fmla="*/ 1619764 h 1619764"/>
              <a:gd name="connsiteX3" fmla="*/ 0 w 2406706"/>
              <a:gd name="connsiteY3" fmla="*/ 1619764 h 1619764"/>
              <a:gd name="connsiteX4" fmla="*/ 0 w 2406706"/>
              <a:gd name="connsiteY4" fmla="*/ 0 h 161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706" h="1619764">
                <a:moveTo>
                  <a:pt x="0" y="0"/>
                </a:moveTo>
                <a:lnTo>
                  <a:pt x="2406706" y="0"/>
                </a:lnTo>
                <a:lnTo>
                  <a:pt x="2406706" y="1619764"/>
                </a:lnTo>
                <a:lnTo>
                  <a:pt x="0" y="16197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0000"/>
              <a:buChar char="••"/>
            </a:pP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venduta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agli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pubblico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generico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 SDS non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devono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essere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vengano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richieste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un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da un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distributore</a:t>
            </a:r>
            <a:endParaRPr lang="en-GB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7797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 animBg="1"/>
      <p:bldP spid="13" grpId="0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necessario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uno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scenario di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esposizione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(ES)</a:t>
            </a:r>
            <a:endParaRPr lang="en-GB" sz="24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Bent-Up Arrow 3"/>
          <p:cNvSpPr/>
          <p:nvPr/>
        </p:nvSpPr>
        <p:spPr>
          <a:xfrm rot="5400000">
            <a:off x="895325" y="2860999"/>
            <a:ext cx="1051281" cy="11968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D7EFFA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616800" y="1695633"/>
            <a:ext cx="1769739" cy="1238760"/>
          </a:xfrm>
          <a:custGeom>
            <a:avLst/>
            <a:gdLst>
              <a:gd name="connsiteX0" fmla="*/ 0 w 1769739"/>
              <a:gd name="connsiteY0" fmla="*/ 206501 h 1238760"/>
              <a:gd name="connsiteX1" fmla="*/ 206501 w 1769739"/>
              <a:gd name="connsiteY1" fmla="*/ 0 h 1238760"/>
              <a:gd name="connsiteX2" fmla="*/ 1563238 w 1769739"/>
              <a:gd name="connsiteY2" fmla="*/ 0 h 1238760"/>
              <a:gd name="connsiteX3" fmla="*/ 1769739 w 1769739"/>
              <a:gd name="connsiteY3" fmla="*/ 206501 h 1238760"/>
              <a:gd name="connsiteX4" fmla="*/ 1769739 w 1769739"/>
              <a:gd name="connsiteY4" fmla="*/ 1032259 h 1238760"/>
              <a:gd name="connsiteX5" fmla="*/ 1563238 w 1769739"/>
              <a:gd name="connsiteY5" fmla="*/ 1238760 h 1238760"/>
              <a:gd name="connsiteX6" fmla="*/ 206501 w 1769739"/>
              <a:gd name="connsiteY6" fmla="*/ 1238760 h 1238760"/>
              <a:gd name="connsiteX7" fmla="*/ 0 w 1769739"/>
              <a:gd name="connsiteY7" fmla="*/ 1032259 h 1238760"/>
              <a:gd name="connsiteX8" fmla="*/ 0 w 1769739"/>
              <a:gd name="connsiteY8" fmla="*/ 206501 h 123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739" h="1238760">
                <a:moveTo>
                  <a:pt x="0" y="206501"/>
                </a:moveTo>
                <a:cubicBezTo>
                  <a:pt x="0" y="92454"/>
                  <a:pt x="92454" y="0"/>
                  <a:pt x="206501" y="0"/>
                </a:cubicBezTo>
                <a:lnTo>
                  <a:pt x="1563238" y="0"/>
                </a:lnTo>
                <a:cubicBezTo>
                  <a:pt x="1677285" y="0"/>
                  <a:pt x="1769739" y="92454"/>
                  <a:pt x="1769739" y="206501"/>
                </a:cubicBezTo>
                <a:lnTo>
                  <a:pt x="1769739" y="1032259"/>
                </a:lnTo>
                <a:cubicBezTo>
                  <a:pt x="1769739" y="1146306"/>
                  <a:pt x="1677285" y="1238760"/>
                  <a:pt x="1563238" y="1238760"/>
                </a:cubicBezTo>
                <a:lnTo>
                  <a:pt x="206501" y="1238760"/>
                </a:lnTo>
                <a:cubicBezTo>
                  <a:pt x="92454" y="1238760"/>
                  <a:pt x="0" y="1146306"/>
                  <a:pt x="0" y="1032259"/>
                </a:cubicBezTo>
                <a:lnTo>
                  <a:pt x="0" y="206501"/>
                </a:lnTo>
                <a:close/>
              </a:path>
            </a:pathLst>
          </a:custGeom>
          <a:solidFill>
            <a:srgbClr val="008BC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442" tIns="121442" rIns="121442" bIns="1214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endParaRPr lang="en-GB" sz="16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54607" y="1748736"/>
            <a:ext cx="4268683" cy="1104199"/>
          </a:xfrm>
          <a:custGeom>
            <a:avLst/>
            <a:gdLst>
              <a:gd name="connsiteX0" fmla="*/ 0 w 4268683"/>
              <a:gd name="connsiteY0" fmla="*/ 0 h 1001220"/>
              <a:gd name="connsiteX1" fmla="*/ 4268683 w 4268683"/>
              <a:gd name="connsiteY1" fmla="*/ 0 h 1001220"/>
              <a:gd name="connsiteX2" fmla="*/ 4268683 w 4268683"/>
              <a:gd name="connsiteY2" fmla="*/ 1001220 h 1001220"/>
              <a:gd name="connsiteX3" fmla="*/ 0 w 4268683"/>
              <a:gd name="connsiteY3" fmla="*/ 1001220 h 1001220"/>
              <a:gd name="connsiteX4" fmla="*/ 0 w 4268683"/>
              <a:gd name="connsiteY4" fmla="*/ 0 h 100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8683" h="1001220">
                <a:moveTo>
                  <a:pt x="0" y="0"/>
                </a:moveTo>
                <a:lnTo>
                  <a:pt x="4268683" y="0"/>
                </a:lnTo>
                <a:lnTo>
                  <a:pt x="4268683" y="1001220"/>
                </a:lnTo>
                <a:lnTo>
                  <a:pt x="0" y="1001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0000"/>
              <a:buChar char="••"/>
            </a:pP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scenari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esposizione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vengono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allegati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alla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scheda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sicurezza</a:t>
            </a: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0000"/>
              <a:buChar char="••"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le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il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fornitore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può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comunicare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sulle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contenute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negli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scenari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esposizione</a:t>
            </a:r>
            <a:endParaRPr lang="en-GB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2663873" y="4275643"/>
            <a:ext cx="1051281" cy="11968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D7EFFA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385341" y="3110272"/>
            <a:ext cx="1769739" cy="1238760"/>
          </a:xfrm>
          <a:custGeom>
            <a:avLst/>
            <a:gdLst>
              <a:gd name="connsiteX0" fmla="*/ 0 w 1769739"/>
              <a:gd name="connsiteY0" fmla="*/ 206501 h 1238760"/>
              <a:gd name="connsiteX1" fmla="*/ 206501 w 1769739"/>
              <a:gd name="connsiteY1" fmla="*/ 0 h 1238760"/>
              <a:gd name="connsiteX2" fmla="*/ 1563238 w 1769739"/>
              <a:gd name="connsiteY2" fmla="*/ 0 h 1238760"/>
              <a:gd name="connsiteX3" fmla="*/ 1769739 w 1769739"/>
              <a:gd name="connsiteY3" fmla="*/ 206501 h 1238760"/>
              <a:gd name="connsiteX4" fmla="*/ 1769739 w 1769739"/>
              <a:gd name="connsiteY4" fmla="*/ 1032259 h 1238760"/>
              <a:gd name="connsiteX5" fmla="*/ 1563238 w 1769739"/>
              <a:gd name="connsiteY5" fmla="*/ 1238760 h 1238760"/>
              <a:gd name="connsiteX6" fmla="*/ 206501 w 1769739"/>
              <a:gd name="connsiteY6" fmla="*/ 1238760 h 1238760"/>
              <a:gd name="connsiteX7" fmla="*/ 0 w 1769739"/>
              <a:gd name="connsiteY7" fmla="*/ 1032259 h 1238760"/>
              <a:gd name="connsiteX8" fmla="*/ 0 w 1769739"/>
              <a:gd name="connsiteY8" fmla="*/ 206501 h 123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739" h="1238760">
                <a:moveTo>
                  <a:pt x="0" y="206501"/>
                </a:moveTo>
                <a:cubicBezTo>
                  <a:pt x="0" y="92454"/>
                  <a:pt x="92454" y="0"/>
                  <a:pt x="206501" y="0"/>
                </a:cubicBezTo>
                <a:lnTo>
                  <a:pt x="1563238" y="0"/>
                </a:lnTo>
                <a:cubicBezTo>
                  <a:pt x="1677285" y="0"/>
                  <a:pt x="1769739" y="92454"/>
                  <a:pt x="1769739" y="206501"/>
                </a:cubicBezTo>
                <a:lnTo>
                  <a:pt x="1769739" y="1032259"/>
                </a:lnTo>
                <a:cubicBezTo>
                  <a:pt x="1769739" y="1146306"/>
                  <a:pt x="1677285" y="1238760"/>
                  <a:pt x="1563238" y="1238760"/>
                </a:cubicBezTo>
                <a:lnTo>
                  <a:pt x="206501" y="1238760"/>
                </a:lnTo>
                <a:cubicBezTo>
                  <a:pt x="92454" y="1238760"/>
                  <a:pt x="0" y="1146306"/>
                  <a:pt x="0" y="1032259"/>
                </a:cubicBezTo>
                <a:lnTo>
                  <a:pt x="0" y="206501"/>
                </a:lnTo>
                <a:close/>
              </a:path>
            </a:pathLst>
          </a:custGeom>
          <a:solidFill>
            <a:srgbClr val="008BC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442" tIns="121442" rIns="121442" bIns="1214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Registrata</a:t>
            </a:r>
            <a:endParaRPr lang="en-GB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 10 t/anno</a:t>
            </a:r>
            <a:endParaRPr lang="en-GB" sz="16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4388138" y="3146121"/>
            <a:ext cx="4216309" cy="1001220"/>
          </a:xfrm>
          <a:custGeom>
            <a:avLst/>
            <a:gdLst>
              <a:gd name="connsiteX0" fmla="*/ 0 w 4216309"/>
              <a:gd name="connsiteY0" fmla="*/ 0 h 1001220"/>
              <a:gd name="connsiteX1" fmla="*/ 4216309 w 4216309"/>
              <a:gd name="connsiteY1" fmla="*/ 0 h 1001220"/>
              <a:gd name="connsiteX2" fmla="*/ 4216309 w 4216309"/>
              <a:gd name="connsiteY2" fmla="*/ 1001220 h 1001220"/>
              <a:gd name="connsiteX3" fmla="*/ 0 w 4216309"/>
              <a:gd name="connsiteY3" fmla="*/ 1001220 h 1001220"/>
              <a:gd name="connsiteX4" fmla="*/ 0 w 4216309"/>
              <a:gd name="connsiteY4" fmla="*/ 0 h 100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309" h="1001220">
                <a:moveTo>
                  <a:pt x="0" y="0"/>
                </a:moveTo>
                <a:lnTo>
                  <a:pt x="4216309" y="0"/>
                </a:lnTo>
                <a:lnTo>
                  <a:pt x="4216309" y="1001220"/>
                </a:lnTo>
                <a:lnTo>
                  <a:pt x="0" y="1001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0000"/>
              <a:buFontTx/>
              <a:buChar char="••"/>
            </a:pP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e, al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momento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registrazione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richiesta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valutazione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sicurezza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 la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quantità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prodotta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importata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superiore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10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tonnellate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all’anno</a:t>
            </a:r>
            <a:endParaRPr lang="en-GB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11841" y="4669834"/>
            <a:ext cx="1769739" cy="1238760"/>
          </a:xfrm>
          <a:custGeom>
            <a:avLst/>
            <a:gdLst>
              <a:gd name="connsiteX0" fmla="*/ 0 w 1769739"/>
              <a:gd name="connsiteY0" fmla="*/ 206501 h 1238760"/>
              <a:gd name="connsiteX1" fmla="*/ 206501 w 1769739"/>
              <a:gd name="connsiteY1" fmla="*/ 0 h 1238760"/>
              <a:gd name="connsiteX2" fmla="*/ 1563238 w 1769739"/>
              <a:gd name="connsiteY2" fmla="*/ 0 h 1238760"/>
              <a:gd name="connsiteX3" fmla="*/ 1769739 w 1769739"/>
              <a:gd name="connsiteY3" fmla="*/ 206501 h 1238760"/>
              <a:gd name="connsiteX4" fmla="*/ 1769739 w 1769739"/>
              <a:gd name="connsiteY4" fmla="*/ 1032259 h 1238760"/>
              <a:gd name="connsiteX5" fmla="*/ 1563238 w 1769739"/>
              <a:gd name="connsiteY5" fmla="*/ 1238760 h 1238760"/>
              <a:gd name="connsiteX6" fmla="*/ 206501 w 1769739"/>
              <a:gd name="connsiteY6" fmla="*/ 1238760 h 1238760"/>
              <a:gd name="connsiteX7" fmla="*/ 0 w 1769739"/>
              <a:gd name="connsiteY7" fmla="*/ 1032259 h 1238760"/>
              <a:gd name="connsiteX8" fmla="*/ 0 w 1769739"/>
              <a:gd name="connsiteY8" fmla="*/ 206501 h 123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739" h="1238760">
                <a:moveTo>
                  <a:pt x="0" y="206501"/>
                </a:moveTo>
                <a:cubicBezTo>
                  <a:pt x="0" y="92454"/>
                  <a:pt x="92454" y="0"/>
                  <a:pt x="206501" y="0"/>
                </a:cubicBezTo>
                <a:lnTo>
                  <a:pt x="1563238" y="0"/>
                </a:lnTo>
                <a:cubicBezTo>
                  <a:pt x="1677285" y="0"/>
                  <a:pt x="1769739" y="92454"/>
                  <a:pt x="1769739" y="206501"/>
                </a:cubicBezTo>
                <a:lnTo>
                  <a:pt x="1769739" y="1032259"/>
                </a:lnTo>
                <a:cubicBezTo>
                  <a:pt x="1769739" y="1146306"/>
                  <a:pt x="1677285" y="1238760"/>
                  <a:pt x="1563238" y="1238760"/>
                </a:cubicBezTo>
                <a:lnTo>
                  <a:pt x="206501" y="1238760"/>
                </a:lnTo>
                <a:cubicBezTo>
                  <a:pt x="92454" y="1238760"/>
                  <a:pt x="0" y="1146306"/>
                  <a:pt x="0" y="1032259"/>
                </a:cubicBezTo>
                <a:lnTo>
                  <a:pt x="0" y="206501"/>
                </a:lnTo>
                <a:close/>
              </a:path>
            </a:pathLst>
          </a:custGeom>
          <a:solidFill>
            <a:srgbClr val="008BC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442" tIns="121442" rIns="121442" bIns="1214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 è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pericolosa</a:t>
            </a:r>
            <a:endParaRPr lang="en-GB" sz="16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084175" y="4509743"/>
            <a:ext cx="2406706" cy="1619764"/>
          </a:xfrm>
          <a:custGeom>
            <a:avLst/>
            <a:gdLst>
              <a:gd name="connsiteX0" fmla="*/ 0 w 2406706"/>
              <a:gd name="connsiteY0" fmla="*/ 0 h 1619764"/>
              <a:gd name="connsiteX1" fmla="*/ 2406706 w 2406706"/>
              <a:gd name="connsiteY1" fmla="*/ 0 h 1619764"/>
              <a:gd name="connsiteX2" fmla="*/ 2406706 w 2406706"/>
              <a:gd name="connsiteY2" fmla="*/ 1619764 h 1619764"/>
              <a:gd name="connsiteX3" fmla="*/ 0 w 2406706"/>
              <a:gd name="connsiteY3" fmla="*/ 1619764 h 1619764"/>
              <a:gd name="connsiteX4" fmla="*/ 0 w 2406706"/>
              <a:gd name="connsiteY4" fmla="*/ 0 h 161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706" h="1619764">
                <a:moveTo>
                  <a:pt x="0" y="0"/>
                </a:moveTo>
                <a:lnTo>
                  <a:pt x="2406706" y="0"/>
                </a:lnTo>
                <a:lnTo>
                  <a:pt x="2406706" y="1619764"/>
                </a:lnTo>
                <a:lnTo>
                  <a:pt x="0" y="16197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0000"/>
              <a:buChar char="••"/>
            </a:pP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classificata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come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pericolosa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è PBT/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vPvB</a:t>
            </a:r>
            <a:endParaRPr lang="en-GB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837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Cosa fare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scheda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sicurezza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estesa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(SDS+ES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24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Bent-Up Arrow 2"/>
          <p:cNvSpPr/>
          <p:nvPr/>
        </p:nvSpPr>
        <p:spPr>
          <a:xfrm rot="5400000">
            <a:off x="895325" y="2860999"/>
            <a:ext cx="1051281" cy="11968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D7EFFA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616800" y="1695633"/>
            <a:ext cx="1769739" cy="1238760"/>
          </a:xfrm>
          <a:custGeom>
            <a:avLst/>
            <a:gdLst>
              <a:gd name="connsiteX0" fmla="*/ 0 w 1769739"/>
              <a:gd name="connsiteY0" fmla="*/ 206501 h 1238760"/>
              <a:gd name="connsiteX1" fmla="*/ 206501 w 1769739"/>
              <a:gd name="connsiteY1" fmla="*/ 0 h 1238760"/>
              <a:gd name="connsiteX2" fmla="*/ 1563238 w 1769739"/>
              <a:gd name="connsiteY2" fmla="*/ 0 h 1238760"/>
              <a:gd name="connsiteX3" fmla="*/ 1769739 w 1769739"/>
              <a:gd name="connsiteY3" fmla="*/ 206501 h 1238760"/>
              <a:gd name="connsiteX4" fmla="*/ 1769739 w 1769739"/>
              <a:gd name="connsiteY4" fmla="*/ 1032259 h 1238760"/>
              <a:gd name="connsiteX5" fmla="*/ 1563238 w 1769739"/>
              <a:gd name="connsiteY5" fmla="*/ 1238760 h 1238760"/>
              <a:gd name="connsiteX6" fmla="*/ 206501 w 1769739"/>
              <a:gd name="connsiteY6" fmla="*/ 1238760 h 1238760"/>
              <a:gd name="connsiteX7" fmla="*/ 0 w 1769739"/>
              <a:gd name="connsiteY7" fmla="*/ 1032259 h 1238760"/>
              <a:gd name="connsiteX8" fmla="*/ 0 w 1769739"/>
              <a:gd name="connsiteY8" fmla="*/ 206501 h 123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739" h="1238760">
                <a:moveTo>
                  <a:pt x="0" y="206501"/>
                </a:moveTo>
                <a:cubicBezTo>
                  <a:pt x="0" y="92454"/>
                  <a:pt x="92454" y="0"/>
                  <a:pt x="206501" y="0"/>
                </a:cubicBezTo>
                <a:lnTo>
                  <a:pt x="1563238" y="0"/>
                </a:lnTo>
                <a:cubicBezTo>
                  <a:pt x="1677285" y="0"/>
                  <a:pt x="1769739" y="92454"/>
                  <a:pt x="1769739" y="206501"/>
                </a:cubicBezTo>
                <a:lnTo>
                  <a:pt x="1769739" y="1032259"/>
                </a:lnTo>
                <a:cubicBezTo>
                  <a:pt x="1769739" y="1146306"/>
                  <a:pt x="1677285" y="1238760"/>
                  <a:pt x="1563238" y="1238760"/>
                </a:cubicBezTo>
                <a:lnTo>
                  <a:pt x="206501" y="1238760"/>
                </a:lnTo>
                <a:cubicBezTo>
                  <a:pt x="92454" y="1238760"/>
                  <a:pt x="0" y="1146306"/>
                  <a:pt x="0" y="1032259"/>
                </a:cubicBezTo>
                <a:lnTo>
                  <a:pt x="0" y="206501"/>
                </a:lnTo>
                <a:close/>
              </a:path>
            </a:pathLst>
          </a:custGeom>
          <a:solidFill>
            <a:srgbClr val="008BC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442" tIns="121442" rIns="121442" bIns="1214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Applicare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misure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appropriate in base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alla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SDS</a:t>
            </a:r>
            <a:endParaRPr lang="en-GB" sz="16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554607" y="1748737"/>
            <a:ext cx="4393657" cy="1001220"/>
          </a:xfrm>
          <a:custGeom>
            <a:avLst/>
            <a:gdLst>
              <a:gd name="connsiteX0" fmla="*/ 0 w 4268683"/>
              <a:gd name="connsiteY0" fmla="*/ 0 h 1001220"/>
              <a:gd name="connsiteX1" fmla="*/ 4268683 w 4268683"/>
              <a:gd name="connsiteY1" fmla="*/ 0 h 1001220"/>
              <a:gd name="connsiteX2" fmla="*/ 4268683 w 4268683"/>
              <a:gd name="connsiteY2" fmla="*/ 1001220 h 1001220"/>
              <a:gd name="connsiteX3" fmla="*/ 0 w 4268683"/>
              <a:gd name="connsiteY3" fmla="*/ 1001220 h 1001220"/>
              <a:gd name="connsiteX4" fmla="*/ 0 w 4268683"/>
              <a:gd name="connsiteY4" fmla="*/ 0 h 100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8683" h="1001220">
                <a:moveTo>
                  <a:pt x="0" y="0"/>
                </a:moveTo>
                <a:lnTo>
                  <a:pt x="4268683" y="0"/>
                </a:lnTo>
                <a:lnTo>
                  <a:pt x="4268683" y="1001220"/>
                </a:lnTo>
                <a:lnTo>
                  <a:pt x="0" y="1001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0000"/>
              <a:buChar char="••"/>
            </a:pP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principali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relative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rischio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trovano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sezioni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7,8 e 9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SDS e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nella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sezione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scenario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esposizione</a:t>
            </a:r>
            <a:endParaRPr lang="en-GB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2663873" y="4275643"/>
            <a:ext cx="1051281" cy="119684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D7EFFA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339753" y="3110272"/>
            <a:ext cx="1815328" cy="1238760"/>
          </a:xfrm>
          <a:custGeom>
            <a:avLst/>
            <a:gdLst>
              <a:gd name="connsiteX0" fmla="*/ 0 w 1769739"/>
              <a:gd name="connsiteY0" fmla="*/ 206501 h 1238760"/>
              <a:gd name="connsiteX1" fmla="*/ 206501 w 1769739"/>
              <a:gd name="connsiteY1" fmla="*/ 0 h 1238760"/>
              <a:gd name="connsiteX2" fmla="*/ 1563238 w 1769739"/>
              <a:gd name="connsiteY2" fmla="*/ 0 h 1238760"/>
              <a:gd name="connsiteX3" fmla="*/ 1769739 w 1769739"/>
              <a:gd name="connsiteY3" fmla="*/ 206501 h 1238760"/>
              <a:gd name="connsiteX4" fmla="*/ 1769739 w 1769739"/>
              <a:gd name="connsiteY4" fmla="*/ 1032259 h 1238760"/>
              <a:gd name="connsiteX5" fmla="*/ 1563238 w 1769739"/>
              <a:gd name="connsiteY5" fmla="*/ 1238760 h 1238760"/>
              <a:gd name="connsiteX6" fmla="*/ 206501 w 1769739"/>
              <a:gd name="connsiteY6" fmla="*/ 1238760 h 1238760"/>
              <a:gd name="connsiteX7" fmla="*/ 0 w 1769739"/>
              <a:gd name="connsiteY7" fmla="*/ 1032259 h 1238760"/>
              <a:gd name="connsiteX8" fmla="*/ 0 w 1769739"/>
              <a:gd name="connsiteY8" fmla="*/ 206501 h 123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739" h="1238760">
                <a:moveTo>
                  <a:pt x="0" y="206501"/>
                </a:moveTo>
                <a:cubicBezTo>
                  <a:pt x="0" y="92454"/>
                  <a:pt x="92454" y="0"/>
                  <a:pt x="206501" y="0"/>
                </a:cubicBezTo>
                <a:lnTo>
                  <a:pt x="1563238" y="0"/>
                </a:lnTo>
                <a:cubicBezTo>
                  <a:pt x="1677285" y="0"/>
                  <a:pt x="1769739" y="92454"/>
                  <a:pt x="1769739" y="206501"/>
                </a:cubicBezTo>
                <a:lnTo>
                  <a:pt x="1769739" y="1032259"/>
                </a:lnTo>
                <a:cubicBezTo>
                  <a:pt x="1769739" y="1146306"/>
                  <a:pt x="1677285" y="1238760"/>
                  <a:pt x="1563238" y="1238760"/>
                </a:cubicBezTo>
                <a:lnTo>
                  <a:pt x="206501" y="1238760"/>
                </a:lnTo>
                <a:cubicBezTo>
                  <a:pt x="92454" y="1238760"/>
                  <a:pt x="0" y="1146306"/>
                  <a:pt x="0" y="1032259"/>
                </a:cubicBezTo>
                <a:lnTo>
                  <a:pt x="0" y="206501"/>
                </a:lnTo>
                <a:close/>
              </a:path>
            </a:pathLst>
          </a:custGeom>
          <a:solidFill>
            <a:srgbClr val="008BC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442" tIns="121442" rIns="121442" bIns="1214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Verificare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l’uso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previsto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nello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scenario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esposizione</a:t>
            </a:r>
            <a:endParaRPr lang="en-GB" sz="16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4388138" y="3146121"/>
            <a:ext cx="4216309" cy="1001220"/>
          </a:xfrm>
          <a:custGeom>
            <a:avLst/>
            <a:gdLst>
              <a:gd name="connsiteX0" fmla="*/ 0 w 4216309"/>
              <a:gd name="connsiteY0" fmla="*/ 0 h 1001220"/>
              <a:gd name="connsiteX1" fmla="*/ 4216309 w 4216309"/>
              <a:gd name="connsiteY1" fmla="*/ 0 h 1001220"/>
              <a:gd name="connsiteX2" fmla="*/ 4216309 w 4216309"/>
              <a:gd name="connsiteY2" fmla="*/ 1001220 h 1001220"/>
              <a:gd name="connsiteX3" fmla="*/ 0 w 4216309"/>
              <a:gd name="connsiteY3" fmla="*/ 1001220 h 1001220"/>
              <a:gd name="connsiteX4" fmla="*/ 0 w 4216309"/>
              <a:gd name="connsiteY4" fmla="*/ 0 h 100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309" h="1001220">
                <a:moveTo>
                  <a:pt x="0" y="0"/>
                </a:moveTo>
                <a:lnTo>
                  <a:pt x="4216309" y="0"/>
                </a:lnTo>
                <a:lnTo>
                  <a:pt x="4216309" y="1001220"/>
                </a:lnTo>
                <a:lnTo>
                  <a:pt x="0" y="10012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0000"/>
              <a:buChar char="••"/>
            </a:pP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L’uso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essere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le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condizioni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d’uso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devono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corrispondere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quelle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indicate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scenario di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esposizione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proprio</a:t>
            </a:r>
            <a:r>
              <a:rPr lang="en-GB" sz="1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fornitore</a:t>
            </a:r>
            <a:endParaRPr lang="en-GB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55080" y="4669834"/>
            <a:ext cx="1929087" cy="1238760"/>
          </a:xfrm>
          <a:custGeom>
            <a:avLst/>
            <a:gdLst>
              <a:gd name="connsiteX0" fmla="*/ 0 w 1769739"/>
              <a:gd name="connsiteY0" fmla="*/ 206501 h 1238760"/>
              <a:gd name="connsiteX1" fmla="*/ 206501 w 1769739"/>
              <a:gd name="connsiteY1" fmla="*/ 0 h 1238760"/>
              <a:gd name="connsiteX2" fmla="*/ 1563238 w 1769739"/>
              <a:gd name="connsiteY2" fmla="*/ 0 h 1238760"/>
              <a:gd name="connsiteX3" fmla="*/ 1769739 w 1769739"/>
              <a:gd name="connsiteY3" fmla="*/ 206501 h 1238760"/>
              <a:gd name="connsiteX4" fmla="*/ 1769739 w 1769739"/>
              <a:gd name="connsiteY4" fmla="*/ 1032259 h 1238760"/>
              <a:gd name="connsiteX5" fmla="*/ 1563238 w 1769739"/>
              <a:gd name="connsiteY5" fmla="*/ 1238760 h 1238760"/>
              <a:gd name="connsiteX6" fmla="*/ 206501 w 1769739"/>
              <a:gd name="connsiteY6" fmla="*/ 1238760 h 1238760"/>
              <a:gd name="connsiteX7" fmla="*/ 0 w 1769739"/>
              <a:gd name="connsiteY7" fmla="*/ 1032259 h 1238760"/>
              <a:gd name="connsiteX8" fmla="*/ 0 w 1769739"/>
              <a:gd name="connsiteY8" fmla="*/ 206501 h 123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739" h="1238760">
                <a:moveTo>
                  <a:pt x="0" y="206501"/>
                </a:moveTo>
                <a:cubicBezTo>
                  <a:pt x="0" y="92454"/>
                  <a:pt x="92454" y="0"/>
                  <a:pt x="206501" y="0"/>
                </a:cubicBezTo>
                <a:lnTo>
                  <a:pt x="1563238" y="0"/>
                </a:lnTo>
                <a:cubicBezTo>
                  <a:pt x="1677285" y="0"/>
                  <a:pt x="1769739" y="92454"/>
                  <a:pt x="1769739" y="206501"/>
                </a:cubicBezTo>
                <a:lnTo>
                  <a:pt x="1769739" y="1032259"/>
                </a:lnTo>
                <a:cubicBezTo>
                  <a:pt x="1769739" y="1146306"/>
                  <a:pt x="1677285" y="1238760"/>
                  <a:pt x="1563238" y="1238760"/>
                </a:cubicBezTo>
                <a:lnTo>
                  <a:pt x="206501" y="1238760"/>
                </a:lnTo>
                <a:cubicBezTo>
                  <a:pt x="92454" y="1238760"/>
                  <a:pt x="0" y="1146306"/>
                  <a:pt x="0" y="1032259"/>
                </a:cubicBezTo>
                <a:lnTo>
                  <a:pt x="0" y="206501"/>
                </a:lnTo>
                <a:close/>
              </a:path>
            </a:pathLst>
          </a:custGeom>
          <a:solidFill>
            <a:srgbClr val="008BC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442" tIns="121442" rIns="121442" bIns="12144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Attuare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condizioni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d’uso</a:t>
            </a:r>
            <a:r>
              <a:rPr lang="en-GB" sz="1600" b="1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6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28192" y="4473532"/>
            <a:ext cx="2520272" cy="1619764"/>
          </a:xfrm>
          <a:custGeom>
            <a:avLst/>
            <a:gdLst>
              <a:gd name="connsiteX0" fmla="*/ 0 w 2406706"/>
              <a:gd name="connsiteY0" fmla="*/ 0 h 1619764"/>
              <a:gd name="connsiteX1" fmla="*/ 2406706 w 2406706"/>
              <a:gd name="connsiteY1" fmla="*/ 0 h 1619764"/>
              <a:gd name="connsiteX2" fmla="*/ 2406706 w 2406706"/>
              <a:gd name="connsiteY2" fmla="*/ 1619764 h 1619764"/>
              <a:gd name="connsiteX3" fmla="*/ 0 w 2406706"/>
              <a:gd name="connsiteY3" fmla="*/ 1619764 h 1619764"/>
              <a:gd name="connsiteX4" fmla="*/ 0 w 2406706"/>
              <a:gd name="connsiteY4" fmla="*/ 0 h 161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706" h="1619764">
                <a:moveTo>
                  <a:pt x="0" y="0"/>
                </a:moveTo>
                <a:lnTo>
                  <a:pt x="2406706" y="0"/>
                </a:lnTo>
                <a:lnTo>
                  <a:pt x="2406706" y="1619764"/>
                </a:lnTo>
                <a:lnTo>
                  <a:pt x="0" y="16197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70000"/>
              <a:buChar char="••"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contrario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contattare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cambiare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il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fornitore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poter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includere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il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oppure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intraprendere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azioni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alternative</a:t>
            </a:r>
            <a:endParaRPr lang="en-GB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519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destano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preoccupazione</a:t>
            </a:r>
            <a:endParaRPr lang="en-GB" sz="30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07502"/>
            <a:ext cx="1818040" cy="30675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489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3449774" y="4844002"/>
            <a:ext cx="0" cy="530299"/>
          </a:xfrm>
          <a:prstGeom prst="line">
            <a:avLst/>
          </a:prstGeom>
          <a:ln w="28575">
            <a:solidFill>
              <a:srgbClr val="008B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destano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preoccupazione</a:t>
            </a:r>
            <a:endParaRPr lang="en-GB" sz="24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68760"/>
            <a:ext cx="7992888" cy="1123712"/>
          </a:xfrm>
          <a:prstGeom prst="roundRect">
            <a:avLst/>
          </a:prstGeom>
          <a:solidFill>
            <a:srgbClr val="D7EFF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GB" sz="20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20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utorità</a:t>
            </a: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controllano</a:t>
            </a: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rischi</a:t>
            </a: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0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livello</a:t>
            </a: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normativo</a:t>
            </a: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individuando</a:t>
            </a: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20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regolamentando</a:t>
            </a: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20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sospette</a:t>
            </a: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sz="20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ambito</a:t>
            </a: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REACH </a:t>
            </a:r>
            <a:r>
              <a:rPr lang="en-GB" sz="20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CLP</a:t>
            </a:r>
            <a:r>
              <a:rPr lang="en-GB" sz="2000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2000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L’approccio</a:t>
            </a:r>
            <a:r>
              <a:rPr lang="en-GB" sz="2000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tipico</a:t>
            </a:r>
            <a:r>
              <a:rPr lang="en-GB" sz="2000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è:</a:t>
            </a:r>
            <a:endParaRPr lang="en-GB" sz="2000" b="1" dirty="0">
              <a:solidFill>
                <a:srgbClr val="008BC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4" name="Straight Connector 33"/>
          <p:cNvCxnSpPr>
            <a:stCxn id="11" idx="0"/>
          </p:cNvCxnSpPr>
          <p:nvPr/>
        </p:nvCxnSpPr>
        <p:spPr>
          <a:xfrm>
            <a:off x="4481990" y="3907899"/>
            <a:ext cx="0" cy="936104"/>
          </a:xfrm>
          <a:prstGeom prst="line">
            <a:avLst/>
          </a:prstGeom>
          <a:ln w="28575">
            <a:solidFill>
              <a:srgbClr val="008B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1560" y="4844003"/>
            <a:ext cx="0" cy="530299"/>
          </a:xfrm>
          <a:prstGeom prst="line">
            <a:avLst/>
          </a:prstGeom>
          <a:ln w="28575">
            <a:solidFill>
              <a:srgbClr val="008B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07704" y="4844003"/>
            <a:ext cx="0" cy="530299"/>
          </a:xfrm>
          <a:prstGeom prst="line">
            <a:avLst/>
          </a:prstGeom>
          <a:ln w="28575">
            <a:solidFill>
              <a:srgbClr val="008B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88224" y="4844003"/>
            <a:ext cx="0" cy="530299"/>
          </a:xfrm>
          <a:prstGeom prst="line">
            <a:avLst/>
          </a:prstGeom>
          <a:ln w="28575">
            <a:solidFill>
              <a:srgbClr val="008B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72400" y="4844003"/>
            <a:ext cx="0" cy="530299"/>
          </a:xfrm>
          <a:prstGeom prst="line">
            <a:avLst/>
          </a:prstGeom>
          <a:ln w="28575">
            <a:solidFill>
              <a:srgbClr val="008B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5856" y="2612841"/>
            <a:ext cx="2412268" cy="919401"/>
          </a:xfrm>
          <a:prstGeom prst="roundRect">
            <a:avLst/>
          </a:prstGeom>
          <a:solidFill>
            <a:srgbClr val="008B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Identificare</a:t>
            </a: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GB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desta</a:t>
            </a: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preoccupazione</a:t>
            </a:r>
            <a:endParaRPr lang="en-GB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3907899"/>
            <a:ext cx="2412268" cy="919401"/>
          </a:xfrm>
          <a:prstGeom prst="roundRect">
            <a:avLst/>
          </a:prstGeom>
          <a:solidFill>
            <a:srgbClr val="008B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Analizzare</a:t>
            </a: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opzioni</a:t>
            </a: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</a:t>
            </a:r>
            <a:r>
              <a:rPr lang="en-GB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GB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rischio</a:t>
            </a:r>
            <a:endParaRPr lang="en-GB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5205129"/>
            <a:ext cx="936104" cy="74914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8BC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Nessuna</a:t>
            </a:r>
            <a:r>
              <a:rPr lang="en-GB" sz="1200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azione</a:t>
            </a:r>
            <a:endParaRPr lang="en-GB" sz="1200" dirty="0" smtClean="0">
              <a:solidFill>
                <a:srgbClr val="008BC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400" dirty="0">
              <a:solidFill>
                <a:srgbClr val="008BC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5204043"/>
            <a:ext cx="1656184" cy="817245"/>
          </a:xfrm>
          <a:prstGeom prst="roundRect">
            <a:avLst/>
          </a:prstGeom>
          <a:solidFill>
            <a:srgbClr val="008B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Classificazione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etichettatura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armonizzate</a:t>
            </a: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5204043"/>
            <a:ext cx="1224136" cy="817245"/>
          </a:xfrm>
          <a:prstGeom prst="roundRect">
            <a:avLst/>
          </a:prstGeom>
          <a:solidFill>
            <a:srgbClr val="62247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Candidate List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5204043"/>
            <a:ext cx="1728192" cy="1293971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Elenco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soggette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all’obbligo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autorizzazione</a:t>
            </a: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5204043"/>
            <a:ext cx="1512168" cy="578882"/>
          </a:xfrm>
          <a:prstGeom prst="roundRect">
            <a:avLst/>
          </a:prstGeom>
          <a:solidFill>
            <a:srgbClr val="E45E2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Restrizione</a:t>
            </a: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2320" y="5201225"/>
            <a:ext cx="1512168" cy="8172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8BC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Altre</a:t>
            </a:r>
            <a:r>
              <a:rPr lang="en-GB" sz="1400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normative</a:t>
            </a:r>
          </a:p>
          <a:p>
            <a:pPr algn="ctr"/>
            <a:endParaRPr lang="en-GB" sz="1400" dirty="0">
              <a:solidFill>
                <a:srgbClr val="008BC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1560" y="4844003"/>
            <a:ext cx="7560840" cy="0"/>
          </a:xfrm>
          <a:prstGeom prst="line">
            <a:avLst/>
          </a:prstGeom>
          <a:ln w="28575">
            <a:solidFill>
              <a:srgbClr val="008B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  <a:endCxn id="11" idx="0"/>
          </p:cNvCxnSpPr>
          <p:nvPr/>
        </p:nvCxnSpPr>
        <p:spPr>
          <a:xfrm>
            <a:off x="4481990" y="3532242"/>
            <a:ext cx="0" cy="375657"/>
          </a:xfrm>
          <a:prstGeom prst="straightConnector1">
            <a:avLst/>
          </a:prstGeom>
          <a:ln w="28575">
            <a:solidFill>
              <a:srgbClr val="008B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15" idx="1"/>
          </p:cNvCxnSpPr>
          <p:nvPr/>
        </p:nvCxnSpPr>
        <p:spPr>
          <a:xfrm>
            <a:off x="4067944" y="5612666"/>
            <a:ext cx="216024" cy="238363"/>
          </a:xfrm>
          <a:prstGeom prst="straightConnector1">
            <a:avLst/>
          </a:prstGeom>
          <a:ln w="28575">
            <a:solidFill>
              <a:srgbClr val="008B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472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destano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preoccupazione</a:t>
            </a:r>
            <a:endParaRPr lang="en-GB" sz="24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96752"/>
            <a:ext cx="8064896" cy="1634490"/>
          </a:xfrm>
          <a:prstGeom prst="roundRect">
            <a:avLst/>
          </a:prstGeom>
          <a:solidFill>
            <a:srgbClr val="D7EFFA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possono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cercare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alternative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più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sicure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chimiche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preoccupanti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Possono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contribuire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assicurare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la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decisione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migliore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opzione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rischio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siano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affidabili</a:t>
            </a:r>
            <a:r>
              <a:rPr lang="en-GB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realistiche</a:t>
            </a:r>
            <a:endParaRPr lang="en-GB" b="1" dirty="0">
              <a:solidFill>
                <a:srgbClr val="008BC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5445224"/>
            <a:ext cx="1656184" cy="817245"/>
          </a:xfrm>
          <a:prstGeom prst="roundRect">
            <a:avLst/>
          </a:prstGeom>
          <a:solidFill>
            <a:srgbClr val="008B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Classificazione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etichettatura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armonizzate</a:t>
            </a: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5445224"/>
            <a:ext cx="1224136" cy="817245"/>
          </a:xfrm>
          <a:prstGeom prst="roundRect">
            <a:avLst/>
          </a:prstGeom>
          <a:solidFill>
            <a:srgbClr val="62247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Candidate List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5325666"/>
            <a:ext cx="1872208" cy="1532334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Elenco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soggette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all’obbligo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autorizzazione</a:t>
            </a:r>
            <a:endParaRPr lang="en-GB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5517232"/>
            <a:ext cx="1512168" cy="578882"/>
          </a:xfrm>
          <a:prstGeom prst="roundRect">
            <a:avLst/>
          </a:prstGeom>
          <a:solidFill>
            <a:srgbClr val="E45E2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Restrizione</a:t>
            </a: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2831242"/>
            <a:ext cx="8291264" cy="2541974"/>
          </a:xfrm>
        </p:spPr>
        <p:txBody>
          <a:bodyPr>
            <a:noAutofit/>
          </a:bodyPr>
          <a:lstStyle/>
          <a:p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Studiare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l’eventuale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sostituzione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chimiche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preoccupanti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più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sicuri</a:t>
            </a:r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Comunicare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fornitore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precise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sull’uso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sulle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condizioni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d’uso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direttamente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attraverso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fornitori</a:t>
            </a:r>
            <a:r>
              <a:rPr lang="en-GB" sz="16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Ciò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assicura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dossier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registrazione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siano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basati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realistiche</a:t>
            </a:r>
            <a:endParaRPr lang="en-GB" sz="1600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Partecipare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consultazioni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pubbliche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assicurarsi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vengano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sulla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base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migliori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080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Panoramica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sui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principali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obblighi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secondo</a:t>
            </a:r>
            <a:b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Regolamenti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REACH e CLP</a:t>
            </a:r>
            <a:endParaRPr lang="en-GB" sz="30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33056"/>
            <a:ext cx="2632776" cy="22468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952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629816"/>
            <a:ext cx="88569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Obbligo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</a:t>
            </a:r>
            <a:r>
              <a:rPr lang="en-GB" sz="2400" b="1" dirty="0" err="1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2400" b="1" dirty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2400" b="1" dirty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produrre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lungo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catena di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approvvigionamento</a:t>
            </a:r>
            <a:endParaRPr lang="en-GB" sz="24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63888" y="1988840"/>
            <a:ext cx="5184576" cy="2808312"/>
          </a:xfrm>
        </p:spPr>
        <p:txBody>
          <a:bodyPr>
            <a:noAutofit/>
          </a:bodyPr>
          <a:lstStyle/>
          <a:p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Adottare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adeguate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misure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rischio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come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previste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dal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proprio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fornitore</a:t>
            </a:r>
            <a:endParaRPr lang="en-GB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Controllare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scenari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esposizione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garantire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il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proprio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sia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coperto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adottare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provvedimenti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</a:t>
            </a:r>
            <a:endParaRPr lang="en-GB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Comunicare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fornitori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eventuali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nuove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sui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pericoli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se le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misure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rischio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risultino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inadeguate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7" y="2780928"/>
            <a:ext cx="2600647" cy="2188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14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Contenuti</a:t>
            </a:r>
            <a:endParaRPr lang="en-GB" sz="36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Panoramica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contesto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normativo</a:t>
            </a:r>
            <a:endParaRPr lang="en-GB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Regolamenti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REACH e CLP</a:t>
            </a:r>
          </a:p>
          <a:p>
            <a:pPr>
              <a:lnSpc>
                <a:spcPct val="150000"/>
              </a:lnSpc>
            </a:pP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comunicazione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lungo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catena di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approvvigionamento</a:t>
            </a:r>
            <a:endParaRPr lang="en-GB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destano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preoccupazione</a:t>
            </a:r>
            <a:endParaRPr lang="en-GB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Sintesi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degli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obblighi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ambito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REACH e CLP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</a:t>
            </a:fld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16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Obblighi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relativi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destano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preoccupazione</a:t>
            </a:r>
            <a:endParaRPr lang="en-GB" sz="24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2084273"/>
            <a:ext cx="1656184" cy="817245"/>
          </a:xfrm>
          <a:prstGeom prst="roundRect">
            <a:avLst/>
          </a:prstGeom>
          <a:solidFill>
            <a:srgbClr val="008B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Classificazione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etichettatura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armonizzata</a:t>
            </a: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5445224"/>
            <a:ext cx="1656184" cy="578882"/>
          </a:xfrm>
          <a:prstGeom prst="roundRect">
            <a:avLst/>
          </a:prstGeom>
          <a:solidFill>
            <a:srgbClr val="62247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Candidate List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3115811"/>
            <a:ext cx="1656184" cy="1293971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Elenco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soggette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all’obbligo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autorizzazione</a:t>
            </a:r>
            <a:endParaRPr lang="en-GB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4509120"/>
            <a:ext cx="1656184" cy="817245"/>
          </a:xfrm>
          <a:prstGeom prst="roundRect">
            <a:avLst/>
          </a:prstGeom>
          <a:solidFill>
            <a:srgbClr val="E45E2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Restrizione</a:t>
            </a:r>
            <a:endParaRPr lang="en-GB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31840" y="1649406"/>
            <a:ext cx="5472608" cy="4515897"/>
          </a:xfrm>
        </p:spPr>
        <p:txBody>
          <a:bodyPr>
            <a:noAutofit/>
          </a:bodyPr>
          <a:lstStyle/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Utilizzare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classificazione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armonizzata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disponibile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Verificare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siano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prodotte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conformità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eventuali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restrizioni</a:t>
            </a:r>
            <a:r>
              <a:rPr lang="en-GB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autorizzazioni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in un </a:t>
            </a:r>
            <a:r>
              <a:rPr lang="en-GB" sz="1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articolo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estremamente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preoccupante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(SVHC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concentrazione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superiore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0,1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peso/peso,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potrebbe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essere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necessario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notificare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tale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all’ECHA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o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informare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clienti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garantire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sicuro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dell’articolo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495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Obblighi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forniscono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24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24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miscele</a:t>
            </a:r>
            <a:endParaRPr lang="en-GB" sz="24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63888" y="1728192"/>
            <a:ext cx="5184576" cy="4941168"/>
          </a:xfrm>
        </p:spPr>
        <p:txBody>
          <a:bodyPr>
            <a:noAutofit/>
          </a:bodyPr>
          <a:lstStyle/>
          <a:p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Classificare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etichettare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imballare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le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secondo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egolamento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CLP prima di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immetterle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mercato</a:t>
            </a:r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Derivare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classificazione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miscela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è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riformulata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se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modificata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composizione</a:t>
            </a:r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Classificare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contenute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nella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miscela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il CLP e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notificare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all’Inventario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ECHA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classificazioni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etichettature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importata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pericolosa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(se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contribuiscono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classificazione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Fornire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scheda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sicurezza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scenari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esposizione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le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come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previsto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dal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titolo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IV del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regolamento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REACH</a:t>
            </a:r>
          </a:p>
          <a:p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Raccomandare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misure</a:t>
            </a:r>
            <a:r>
              <a:rPr lang="en-GB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riduzione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rischio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clienti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3" y="1728192"/>
            <a:ext cx="2668906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78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en-GB" sz="2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 e CLP – </a:t>
            </a:r>
            <a:br>
              <a:rPr lang="en-GB" sz="2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Vantaggi</a:t>
            </a:r>
            <a:r>
              <a:rPr lang="en-GB" sz="2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sz="2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2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utlizzatori</a:t>
            </a:r>
            <a:r>
              <a:rPr lang="en-GB" sz="2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endParaRPr lang="en-GB" sz="26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992888" cy="4032448"/>
          </a:xfrm>
        </p:spPr>
        <p:txBody>
          <a:bodyPr>
            <a:noAutofit/>
          </a:bodyPr>
          <a:lstStyle/>
          <a:p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Maggiori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migliori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sulle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pericolose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Miglioramento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comunicazione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sull’uso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catena di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approvvigionamento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possono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beneficiare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valutazione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sicurezza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chimica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effettuata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dal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fornitore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Ambiente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Lavoratori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Consumatori</a:t>
            </a:r>
            <a:endParaRPr lang="en-GB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53136"/>
            <a:ext cx="2376264" cy="1508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55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en-GB" sz="2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2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sz="2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2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2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2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2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</a:t>
            </a:r>
            <a:r>
              <a:rPr lang="en-GB" sz="2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sito</a:t>
            </a:r>
            <a:r>
              <a:rPr lang="en-GB" sz="2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dell’ECHA</a:t>
            </a:r>
            <a:endParaRPr lang="en-GB" sz="26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01688"/>
            <a:ext cx="741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44538" y="6145361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Verdana" pitchFamily="34" charset="0"/>
                <a:ea typeface="ＭＳ Ｐゴシック" pitchFamily="-2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Verdana" pitchFamily="34" charset="0"/>
                <a:ea typeface="ＭＳ Ｐゴシック" pitchFamily="-2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Verdana" pitchFamily="34" charset="0"/>
                <a:ea typeface="ＭＳ Ｐゴシック" pitchFamily="-2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Verdana" pitchFamily="34" charset="0"/>
                <a:ea typeface="ＭＳ Ｐゴシック" pitchFamily="-28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Verdana" pitchFamily="34" charset="0"/>
                <a:ea typeface="ＭＳ Ｐゴシック" pitchFamily="-28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Verdana" pitchFamily="34" charset="0"/>
                <a:ea typeface="ＭＳ Ｐゴシック" pitchFamily="-28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Verdana" pitchFamily="34" charset="0"/>
                <a:ea typeface="ＭＳ Ｐゴシック" pitchFamily="-28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Verdana" pitchFamily="34" charset="0"/>
                <a:ea typeface="ＭＳ Ｐゴシック" pitchFamily="-28" charset="-128"/>
              </a:defRPr>
            </a:lvl9pPr>
          </a:lstStyle>
          <a:p>
            <a:pPr eaLnBrk="1" hangingPunct="1">
              <a:defRPr/>
            </a:pPr>
            <a:r>
              <a:rPr lang="fi-FI" sz="1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http://echa.europa.eu/documents/10162/966058/mindmap_du_en.pdf </a:t>
            </a:r>
            <a:endParaRPr lang="en-GB" altLang="en-US" sz="1400" b="0" kern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576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chimiche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Usale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modo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sicuro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GB" sz="30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82344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http://echa.europa.eu/downstream</a:t>
            </a:r>
            <a:endParaRPr lang="en-GB" sz="26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9" y="1589951"/>
            <a:ext cx="6891967" cy="35672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52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Panoramica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contesto</a:t>
            </a:r>
            <a:r>
              <a:rPr lang="en-GB" sz="30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normativo</a:t>
            </a:r>
            <a:endParaRPr lang="en-GB" sz="30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33056"/>
            <a:ext cx="2584936" cy="21036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z="1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</a:t>
            </a:fld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6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41784"/>
            <a:ext cx="8784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finalità</a:t>
            </a:r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</a:t>
            </a:r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Regolamenti</a:t>
            </a:r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REACH e CLP</a:t>
            </a:r>
            <a:endParaRPr lang="en-GB" sz="36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1134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Garantire</a:t>
            </a: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elevato</a:t>
            </a: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livello</a:t>
            </a: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protezione</a:t>
            </a: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salute </a:t>
            </a:r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umana</a:t>
            </a: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dell’ambiente</a:t>
            </a:r>
            <a:endParaRPr lang="en-GB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en-GB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Garantire la promozione di metodi alternativi per la valutazione dei pericoli delle sostanze</a:t>
            </a:r>
          </a:p>
          <a:p>
            <a:pPr>
              <a:buNone/>
            </a:pPr>
            <a:endParaRPr lang="en-GB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Garantire</a:t>
            </a: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libera</a:t>
            </a: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circolazione</a:t>
            </a: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</a:t>
            </a: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chimiche</a:t>
            </a:r>
            <a:endParaRPr lang="en-GB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en-GB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Migliorare</a:t>
            </a: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competitività</a:t>
            </a:r>
            <a:r>
              <a:rPr lang="en-GB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l’innovazione</a:t>
            </a:r>
            <a:endParaRPr lang="en-GB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48" y="4653136"/>
            <a:ext cx="1344756" cy="19591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402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Elementi-chiave</a:t>
            </a:r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REACH</a:t>
            </a:r>
            <a:endParaRPr lang="en-GB" sz="36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1560" y="1844824"/>
            <a:ext cx="2016224" cy="1155230"/>
          </a:xfrm>
          <a:prstGeom prst="roundRect">
            <a:avLst/>
          </a:prstGeom>
          <a:solidFill>
            <a:srgbClr val="D7EFFA"/>
          </a:solidFill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11560" y="3068960"/>
            <a:ext cx="2016224" cy="1008112"/>
          </a:xfrm>
          <a:prstGeom prst="roundRect">
            <a:avLst/>
          </a:prstGeom>
          <a:solidFill>
            <a:srgbClr val="D7EFFA"/>
          </a:solidFill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11560" y="4149080"/>
            <a:ext cx="2016224" cy="1269722"/>
          </a:xfrm>
          <a:prstGeom prst="roundRect">
            <a:avLst/>
          </a:prstGeom>
          <a:solidFill>
            <a:srgbClr val="D7EFFA"/>
          </a:solidFill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83568" y="2164794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Registrazione</a:t>
            </a:r>
            <a:endParaRPr lang="en-GB" sz="1700" b="1" dirty="0">
              <a:solidFill>
                <a:srgbClr val="008BC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3356992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Valutazione</a:t>
            </a:r>
            <a:endParaRPr lang="en-GB" sz="1700" b="1" dirty="0">
              <a:solidFill>
                <a:srgbClr val="008BC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4280029"/>
            <a:ext cx="18722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Opzioni</a:t>
            </a:r>
            <a:r>
              <a:rPr lang="en-GB" sz="1700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700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1700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700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</a:t>
            </a:r>
            <a:r>
              <a:rPr lang="en-GB" sz="1700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GB" sz="1700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rischio</a:t>
            </a:r>
            <a:r>
              <a:rPr lang="en-GB" sz="1700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700" b="1" dirty="0">
              <a:solidFill>
                <a:srgbClr val="008BC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7804" y="1926267"/>
            <a:ext cx="5184576" cy="118494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prodotte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importate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Spazio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all’ECHA</a:t>
            </a: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un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vengono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comunicate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catena di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approvvigionamento</a:t>
            </a: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99792" y="1844824"/>
            <a:ext cx="5400600" cy="1155230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807804" y="3133417"/>
            <a:ext cx="5328592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Esame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sperimentazione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dichiaranti</a:t>
            </a: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Controllo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conformità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fascicoli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registrazione</a:t>
            </a: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Valutazione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99792" y="3068960"/>
            <a:ext cx="5400600" cy="1008112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771800" y="4333746"/>
            <a:ext cx="5184576" cy="12464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Autorizzazione</a:t>
            </a: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Restrizione</a:t>
            </a: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Classificazione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armonizzata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99792" y="4149080"/>
            <a:ext cx="5400600" cy="1269722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566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Elementi</a:t>
            </a:r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chiave</a:t>
            </a:r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CLP</a:t>
            </a:r>
            <a:endParaRPr lang="en-GB" sz="36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1560" y="1556792"/>
            <a:ext cx="2016224" cy="1008112"/>
          </a:xfrm>
          <a:prstGeom prst="roundRect">
            <a:avLst/>
          </a:prstGeom>
          <a:solidFill>
            <a:srgbClr val="D7EFFA"/>
          </a:solidFill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11560" y="2636912"/>
            <a:ext cx="2016224" cy="1008112"/>
          </a:xfrm>
          <a:prstGeom prst="roundRect">
            <a:avLst/>
          </a:prstGeom>
          <a:solidFill>
            <a:srgbClr val="D7EFFA"/>
          </a:solidFill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11560" y="3717032"/>
            <a:ext cx="2016224" cy="1296144"/>
          </a:xfrm>
          <a:prstGeom prst="roundRect">
            <a:avLst/>
          </a:prstGeom>
          <a:solidFill>
            <a:srgbClr val="D7EFFA"/>
          </a:solidFill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11560" y="5085184"/>
            <a:ext cx="2016224" cy="1152128"/>
          </a:xfrm>
          <a:prstGeom prst="roundRect">
            <a:avLst/>
          </a:prstGeom>
          <a:solidFill>
            <a:srgbClr val="D7EFFA"/>
          </a:solidFill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11560" y="1844824"/>
            <a:ext cx="20162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Classificazione</a:t>
            </a:r>
            <a:endParaRPr lang="en-GB" sz="1700" b="1" dirty="0">
              <a:solidFill>
                <a:srgbClr val="008BC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2813447"/>
            <a:ext cx="18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Etichettatura</a:t>
            </a:r>
            <a:r>
              <a:rPr lang="en-GB" sz="1700" b="1" dirty="0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700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imballaggio</a:t>
            </a:r>
            <a:endParaRPr lang="en-GB" sz="1700" b="1" dirty="0">
              <a:solidFill>
                <a:srgbClr val="008BC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4149080"/>
            <a:ext cx="18722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Comunicare</a:t>
            </a:r>
            <a:endParaRPr lang="en-GB" sz="1700" b="1" dirty="0">
              <a:solidFill>
                <a:srgbClr val="008BC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529" y="5379313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 err="1" smtClean="0">
                <a:solidFill>
                  <a:srgbClr val="008B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Armonizzazione</a:t>
            </a:r>
            <a:endParaRPr lang="en-GB" sz="1700" b="1" dirty="0" smtClean="0">
              <a:solidFill>
                <a:srgbClr val="008BC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1780074"/>
            <a:ext cx="5184576" cy="7848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fabbricanti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importatori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classificano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le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miscele</a:t>
            </a:r>
            <a:endParaRPr lang="en-GB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99792" y="1556792"/>
            <a:ext cx="5400600" cy="1008112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771800" y="2788186"/>
            <a:ext cx="5184576" cy="7848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fornitori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etichettano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le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confezionano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base al CLP</a:t>
            </a:r>
          </a:p>
          <a:p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99792" y="2636912"/>
            <a:ext cx="5400600" cy="1008112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771800" y="3751872"/>
            <a:ext cx="5688632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fabbricanti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importatori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notificano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classificazione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l’etichettatura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all’inventario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dell’ECHA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fornitori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comunicano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antiveleno</a:t>
            </a:r>
            <a:endParaRPr lang="en-GB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99792" y="3717032"/>
            <a:ext cx="5400600" cy="1296144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771800" y="5157192"/>
            <a:ext cx="5184576" cy="12464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CLP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il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mondiale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armonizzato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Nazioni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Unite (GHS)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classificazione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alcune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armonizzata</a:t>
            </a:r>
            <a:endParaRPr lang="en-GB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99792" y="5085184"/>
            <a:ext cx="5400600" cy="1152128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33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principali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ruoli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dell’industria</a:t>
            </a:r>
            <a:r>
              <a:rPr lang="en-GB" sz="28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secondo REACH &amp; CLP</a:t>
            </a:r>
            <a:endParaRPr lang="en-GB" sz="28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1560" y="1496978"/>
            <a:ext cx="3816424" cy="1944216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051720" y="1971124"/>
            <a:ext cx="2304256" cy="7848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Fabbricante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r"/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 la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endParaRPr lang="en-GB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951672"/>
            <a:ext cx="2376264" cy="12464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Importatore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prodotte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di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fuori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pazio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Economico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uropeo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3737064"/>
            <a:ext cx="3024337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Utilizzatore</a:t>
            </a:r>
            <a:r>
              <a:rPr lang="en-GB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chimiche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r"/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formula,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trasferisce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miscele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produce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articoli</a:t>
            </a:r>
            <a:endParaRPr lang="en-GB" sz="1500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754487"/>
            <a:ext cx="1944216" cy="12464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5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Distributore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immagazzina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distribuisce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prodotti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chimici</a:t>
            </a:r>
            <a:endParaRPr lang="en-GB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99992" y="1496978"/>
            <a:ext cx="3816424" cy="1944216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611560" y="3513202"/>
            <a:ext cx="3816424" cy="1944216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4499992" y="3513202"/>
            <a:ext cx="3816424" cy="1944216"/>
          </a:xfrm>
          <a:prstGeom prst="roundRect">
            <a:avLst/>
          </a:prstGeom>
          <a:noFill/>
          <a:ln w="28575">
            <a:solidFill>
              <a:srgbClr val="008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11560" y="574545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Un’impresa</a:t>
            </a:r>
            <a:r>
              <a:rPr lang="en-GB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può</a:t>
            </a:r>
            <a:r>
              <a:rPr lang="en-GB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ricoprire</a:t>
            </a:r>
            <a:r>
              <a:rPr lang="en-GB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più</a:t>
            </a:r>
            <a:r>
              <a:rPr lang="en-GB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ruoli</a:t>
            </a:r>
            <a:r>
              <a:rPr lang="en-GB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il </a:t>
            </a:r>
            <a:r>
              <a:rPr lang="en-GB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ruolo</a:t>
            </a:r>
            <a:r>
              <a:rPr lang="en-GB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dipende</a:t>
            </a:r>
            <a:r>
              <a:rPr lang="en-GB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dall’attività</a:t>
            </a:r>
            <a:r>
              <a:rPr lang="en-GB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intrapresa</a:t>
            </a:r>
            <a:r>
              <a:rPr lang="en-GB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GB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GB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determinata</a:t>
            </a:r>
            <a:r>
              <a:rPr lang="en-GB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sostanza</a:t>
            </a:r>
            <a:endParaRPr lang="en-GB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1546873" cy="12198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42763"/>
            <a:ext cx="1709635" cy="10984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83542"/>
            <a:ext cx="2016224" cy="2157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32" r="15675" b="18119"/>
          <a:stretch/>
        </p:blipFill>
        <p:spPr>
          <a:xfrm>
            <a:off x="539552" y="3645025"/>
            <a:ext cx="1194747" cy="8307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337"/>
          <a:stretch/>
        </p:blipFill>
        <p:spPr>
          <a:xfrm>
            <a:off x="1178613" y="4354653"/>
            <a:ext cx="873107" cy="9751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REACH/CLP e le </a:t>
            </a:r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altre</a:t>
            </a:r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norme</a:t>
            </a:r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europee</a:t>
            </a:r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sulle</a:t>
            </a:r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sostanze</a:t>
            </a:r>
            <a:r>
              <a:rPr lang="en-GB" sz="3600" b="1" dirty="0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600" b="1" dirty="0" err="1" smtClean="0">
                <a:solidFill>
                  <a:srgbClr val="0046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chimiche</a:t>
            </a:r>
            <a:endParaRPr lang="en-GB" sz="3600" b="1" dirty="0">
              <a:solidFill>
                <a:srgbClr val="0046A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576" y="1639341"/>
            <a:ext cx="49068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Regolamenti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REACH e CLP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sono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correlati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europee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nazionali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GB" sz="2200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Agenti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chimichi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ambienti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lavoro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Direttiva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98/24/CE</a:t>
            </a:r>
          </a:p>
          <a:p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Agenti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cancerogeni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mutageni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lavoro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Direttiva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2004/37/CE</a:t>
            </a:r>
          </a:p>
          <a:p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Emissioni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Direttiva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2010/75/UE</a:t>
            </a:r>
          </a:p>
          <a:p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Biocidi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Regolamento</a:t>
            </a:r>
            <a:r>
              <a:rPr lang="en-GB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(UE) n. 528/2012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6" y="1755576"/>
            <a:ext cx="2830496" cy="4553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E9CE-8ECA-47E2-BD73-4D736B317C1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773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80ede5c-af4c-4bf2-9a87-706a3579dc11" xsi:nil="true"/>
    <TaxCatchAll xmlns="b80ede5c-af4c-4bf2-9a87-706a3579dc11"/>
    <_dlc_DocIdUrl xmlns="b80ede5c-af4c-4bf2-9a87-706a3579dc11">
      <Url xsi:nil="true"/>
      <Description xsi:nil="true"/>
    </_dlc_DocIdUrl>
    <ECHADocumentTypeTaxHTField0 xmlns="a3c34eed-3ef9-4750-993f-44a2ccbf1637">
      <Terms xmlns="http://schemas.microsoft.com/office/infopath/2007/PartnerControls"/>
    </ECHADocumentTypeTaxHTField0>
    <ECHASecClassTaxHTField0 xmlns="a3c34eed-3ef9-4750-993f-44a2ccbf1637">
      <Terms xmlns="http://schemas.microsoft.com/office/infopath/2007/PartnerControls"/>
    </ECHASecClassTaxHTField0>
    <ECHACategoryTaxHTField0 xmlns="a3c34eed-3ef9-4750-993f-44a2ccbf1637">
      <Terms xmlns="http://schemas.microsoft.com/office/infopath/2007/PartnerControls"/>
    </ECHACategoryTaxHTField0>
    <ECHAProcessTaxHTField0 xmlns="a3c34eed-3ef9-4750-993f-44a2ccbf1637">
      <Terms xmlns="http://schemas.microsoft.com/office/infopath/2007/PartnerControls"/>
    </ECHAProcessTaxHTField0>
  </documentManagement>
</p:properties>
</file>

<file path=customXml/item3.xml><?xml version="1.0" encoding="utf-8"?>
<?mso-contentType ?>
<SharedContentType xmlns="Microsoft.SharePoint.Taxonomy.ContentTypeSync" SourceId="5f69e26b-beb5-49c8-89f9-b5a0fae19f51" ContentTypeId="0x010100B558917389A54ADDB58930FBD7E6FD57008586DED9191B4C4CBD31A5DF7F304A7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CHA Process Document" ma:contentTypeID="0x010100B558917389A54ADDB58930FBD7E6FD57008586DED9191B4C4CBD31A5DF7F304A710001998545ADF9924281D07AB4103C3421" ma:contentTypeVersion="16" ma:contentTypeDescription="Content type for ECHA process documents" ma:contentTypeScope="" ma:versionID="e5d163a7baea069de2c0a550f28418c2">
  <xsd:schema xmlns:xsd="http://www.w3.org/2001/XMLSchema" xmlns:xs="http://www.w3.org/2001/XMLSchema" xmlns:p="http://schemas.microsoft.com/office/2006/metadata/properties" xmlns:ns2="a3c34eed-3ef9-4750-993f-44a2ccbf1637" xmlns:ns3="b80ede5c-af4c-4bf2-9a87-706a3579dc11" targetNamespace="http://schemas.microsoft.com/office/2006/metadata/properties" ma:root="true" ma:fieldsID="a62af5c258f04a30f589d05c78c2f079" ns2:_="" ns3:_="">
    <xsd:import namespace="a3c34eed-3ef9-4750-993f-44a2ccbf1637"/>
    <xsd:import namespace="b80ede5c-af4c-4bf2-9a87-706a3579dc11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2:ECHADocumentTypeTaxHTField0" minOccurs="0"/>
                <xsd:element ref="ns3:TaxCatchAll" minOccurs="0"/>
                <xsd:element ref="ns3:TaxCatchAllLabel" minOccurs="0"/>
                <xsd:element ref="ns2:ECHASecClassTaxHTField0" minOccurs="0"/>
                <xsd:element ref="ns2:ECHAProcessTaxHTField0" minOccurs="0"/>
                <xsd:element ref="ns2:ECHACategory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34eed-3ef9-4750-993f-44a2ccbf1637" elementFormDefault="qualified">
    <xsd:import namespace="http://schemas.microsoft.com/office/2006/documentManagement/types"/>
    <xsd:import namespace="http://schemas.microsoft.com/office/infopath/2007/PartnerControls"/>
    <xsd:element name="ECHADocumentTypeTaxHTField0" ma:index="11" nillable="true" ma:taxonomy="true" ma:internalName="gd32339cd0b5409a9fdb05f9583968bc" ma:taxonomyFieldName="ECHADocumentType" ma:displayName="Document type" ma:readOnly="false" ma:fieldId="{0d32339c-d0b5-409a-9fdb-05f9583968bc}" ma:sspId="5f69e26b-beb5-49c8-89f9-b5a0fae19f51" ma:termSetId="aedf82a2-407f-4791-945d-c1f392314e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SecClassTaxHTField0" ma:index="15" ma:taxonomy="true" ma:internalName="ab0eb6f132fb4a769815f72efb98c81d" ma:taxonomyFieldName="ECHASecClass" ma:displayName="Security classification" ma:default="1;#|a0307bc2-faf9-4068-8aeb-b713e4fa2a0f" ma:fieldId="{ab0eb6f1-32fb-4a76-9815-f72efb98c81d}" ma:sspId="5f69e26b-beb5-49c8-89f9-b5a0fae19f51" ma:termSetId="bdbfee88-fbc0-4b29-a996-994f751932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ProcessTaxHTField0" ma:index="17" nillable="true" ma:taxonomy="true" ma:internalName="k79ecea8bd3e48279038bf7156c8359b" ma:taxonomyFieldName="ECHAProcess" ma:displayName="Process" ma:readOnly="false" ma:fieldId="{479ecea8-bd3e-4827-9038-bf7156c8359b}" ma:sspId="5f69e26b-beb5-49c8-89f9-b5a0fae19f51" ma:termSetId="c30def1a-2ee0-45a9-b531-f691ecbc3c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HACategoryTaxHTField0" ma:index="19" nillable="true" ma:taxonomy="true" ma:internalName="p86653fd247d4255942aa31697ef2e78" ma:taxonomyFieldName="ECHACategory" ma:displayName="Category" ma:readOnly="false" ma:default="" ma:fieldId="{986653fd-247d-4255-942a-a31697ef2e78}" ma:sspId="5f69e26b-beb5-49c8-89f9-b5a0fae19f51" ma:termSetId="55e7dc03-f0a2-4416-8b3b-39dffa2b388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ede5c-af4c-4bf2-9a87-706a3579dc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2" nillable="true" ma:displayName="Taxonomy Catch All Column" ma:hidden="true" ma:list="{8da9f775-fdf3-4d14-99ae-8f8e0cbfc351}" ma:internalName="TaxCatchAll" ma:showField="CatchAllData" ma:web="a3c34eed-3ef9-4750-993f-44a2ccbf16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8da9f775-fdf3-4d14-99ae-8f8e0cbfc351}" ma:internalName="TaxCatchAllLabel" ma:readOnly="true" ma:showField="CatchAllDataLabel" ma:web="a3c34eed-3ef9-4750-993f-44a2ccbf16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9DE8034-4544-49D9-91DC-8CF7400393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1A6A5F-61D6-450B-9814-D7A5621AA656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a3c34eed-3ef9-4750-993f-44a2ccbf1637"/>
    <ds:schemaRef ds:uri="http://purl.org/dc/elements/1.1/"/>
    <ds:schemaRef ds:uri="http://www.w3.org/XML/1998/namespace"/>
    <ds:schemaRef ds:uri="http://schemas.openxmlformats.org/package/2006/metadata/core-properties"/>
    <ds:schemaRef ds:uri="b80ede5c-af4c-4bf2-9a87-706a3579dc1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E3C928A-2592-4775-B5F9-8CD5A7AA49C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CD5E64D-0CD5-4E23-9B1B-538640CB9C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34eed-3ef9-4750-993f-44a2ccbf1637"/>
    <ds:schemaRef ds:uri="b80ede5c-af4c-4bf2-9a87-706a3579dc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4ACC4E30-37DF-4925-994F-62B8799A4D9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3173</TotalTime>
  <Words>4237</Words>
  <Application>Microsoft Office PowerPoint</Application>
  <PresentationFormat>Presentazione su schermo (4:3)</PresentationFormat>
  <Paragraphs>384</Paragraphs>
  <Slides>34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Office Theme</vt:lpstr>
      <vt:lpstr>REACH &amp; CLP  Presentazione per gli utilizzatori a valle</vt:lpstr>
      <vt:lpstr>Scopo della presentazione</vt:lpstr>
      <vt:lpstr>Contenuti</vt:lpstr>
      <vt:lpstr>Panoramica del contesto normativo</vt:lpstr>
      <vt:lpstr>Le finalità dei Regolamenti  REACH e CLP</vt:lpstr>
      <vt:lpstr>Elementi-chiave del REACH</vt:lpstr>
      <vt:lpstr>Elementi chiave del CLP</vt:lpstr>
      <vt:lpstr>I principali ruoli dell’industria secondo REACH &amp; CLP</vt:lpstr>
      <vt:lpstr>REACH/CLP e le altre norme europee sulle sostanze chimiche</vt:lpstr>
      <vt:lpstr>Gli utilizzatori a valle secondo REACH e CLP</vt:lpstr>
      <vt:lpstr>Chi è un utilizzatore a valle (REACH/CLP)?</vt:lpstr>
      <vt:lpstr>Formulatori</vt:lpstr>
      <vt:lpstr>Utilizzatori finali</vt:lpstr>
      <vt:lpstr>Produttori di articoli</vt:lpstr>
      <vt:lpstr>Riempitori, reimportatori e importatori  rappresentanti esclusivi</vt:lpstr>
      <vt:lpstr>Chi NON è un utilizzatore a valle secondo REACH/CLP?</vt:lpstr>
      <vt:lpstr>Distributori</vt:lpstr>
      <vt:lpstr>L’informazione lungo la catena di approvvigionamento   Scheda di Dati di Sicurezza e Scenario d’esposizione  </vt:lpstr>
      <vt:lpstr>La comunicazione lungo la catena di approvvigionamento</vt:lpstr>
      <vt:lpstr>Il ruolo dell’utilizzatore a valle–La comunicazione lungo la catena di approvvigionamento</vt:lpstr>
      <vt:lpstr>La Scheda di Dati di Sicurezza (SDS)</vt:lpstr>
      <vt:lpstr>Quando è necessaria una Scheda di Dati di Sicurezza (SDS)</vt:lpstr>
      <vt:lpstr>Quando è necessario uno scenario di esposizione (ES)</vt:lpstr>
      <vt:lpstr>Cosa fare quando si riceve una scheda di dati di sicurezza estesa(SDS+ES)</vt:lpstr>
      <vt:lpstr>Sostanze che destano preoccupazione</vt:lpstr>
      <vt:lpstr>Sostanze che destano preoccupazione</vt:lpstr>
      <vt:lpstr>Sostanze che destano preoccupazione</vt:lpstr>
      <vt:lpstr>Panoramica sui principali obblighi per gli utilizzatori a valle secondo i Regolamenti REACH e CLP</vt:lpstr>
      <vt:lpstr>Obbligo per gli utilizzatori a valle di produrre informazioni lungo la catena di approvvigionamento</vt:lpstr>
      <vt:lpstr>Obblighi per gli utilizzatori a valle relativi alle sostanze che destano preoccupazione</vt:lpstr>
      <vt:lpstr>Obblighi per gli utilizzatori a valle che forniscono sostanze o miscele</vt:lpstr>
      <vt:lpstr>REACH e CLP –  Vantaggi per gli utlizzatori a valle</vt:lpstr>
      <vt:lpstr>Informazioni per gli utilizzatori a valle sul sito dell’ECHA</vt:lpstr>
      <vt:lpstr>Usi sostanze chimiche? Usale in modo sicuro!</vt:lpstr>
    </vt:vector>
  </TitlesOfParts>
  <Company>European Chemicals Agency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 and CLP  Downstream user overview</dc:title>
  <dc:creator>RODES Ana</dc:creator>
  <cp:lastModifiedBy>SantoroSRN</cp:lastModifiedBy>
  <cp:revision>417</cp:revision>
  <cp:lastPrinted>2015-10-20T09:21:22Z</cp:lastPrinted>
  <dcterms:created xsi:type="dcterms:W3CDTF">2015-01-13T14:28:28Z</dcterms:created>
  <dcterms:modified xsi:type="dcterms:W3CDTF">2015-12-29T13:55:02Z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dd0356c9-ca5f-49ae-a01f-de2b787cf213</vt:lpwstr>
  </property>
  <property fmtid="{D5CDD505-2E9C-101B-9397-08002B2CF9AE}" pid="3" name="ECHADepartment">
    <vt:lpwstr>5;#A3 - Communications|f9074113-fe6e-4a8b-90d9-1c03e3b69061</vt:lpwstr>
  </property>
  <property fmtid="{D5CDD505-2E9C-101B-9397-08002B2CF9AE}" pid="4" name="ContentTypeId">
    <vt:lpwstr>0x010100B558917389A54ADDB58930FBD7E6FD57008586DED9191B4C4CBD31A5DF7F304A710001998545ADF9924281D07AB4103C3421</vt:lpwstr>
  </property>
  <property fmtid="{D5CDD505-2E9C-101B-9397-08002B2CF9AE}" pid="5" name="ECHADocumentType">
    <vt:lpwstr/>
  </property>
  <property fmtid="{D5CDD505-2E9C-101B-9397-08002B2CF9AE}" pid="6" name="ECHACategory">
    <vt:lpwstr/>
  </property>
  <property fmtid="{D5CDD505-2E9C-101B-9397-08002B2CF9AE}" pid="7" name="ECHAProcess">
    <vt:lpwstr>66;#01.09 CSA programme|70ae4229-956a-4b22-bf07-877fb3bf4a31</vt:lpwstr>
  </property>
  <property fmtid="{D5CDD505-2E9C-101B-9397-08002B2CF9AE}" pid="8" name="ECHASecClass">
    <vt:lpwstr>1;#|a0307bc2-faf9-4068-8aeb-b713e4fa2a0f</vt:lpwstr>
  </property>
</Properties>
</file>